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7" r:id="rId4"/>
    <p:sldId id="266" r:id="rId5"/>
    <p:sldId id="258" r:id="rId6"/>
    <p:sldId id="259" r:id="rId7"/>
    <p:sldId id="261" r:id="rId8"/>
    <p:sldId id="260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15445,300,BS36BS37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298845466402589"/>
          <c:y val="0.11711644438784802"/>
          <c:w val="0.71743252338856411"/>
          <c:h val="0.70948103002788887"/>
        </c:manualLayout>
      </c:layout>
      <c:scatterChart>
        <c:scatterStyle val="lineMarker"/>
        <c:varyColors val="0"/>
        <c:ser>
          <c:idx val="0"/>
          <c:order val="0"/>
          <c:tx>
            <c:v>BS 36</c:v>
          </c:tx>
          <c:spPr>
            <a:ln w="38100">
              <a:solidFill>
                <a:srgbClr val="63AAFE"/>
              </a:solidFill>
              <a:prstDash val="solid"/>
            </a:ln>
          </c:spPr>
          <c:marker>
            <c:symbol val="none"/>
          </c:marker>
          <c:xVal>
            <c:numRef>
              <c:f>'Plateau Plot, no air correction'!$K$5:$K$3003</c:f>
              <c:numCache>
                <c:formatCode>0.00%</c:formatCode>
                <c:ptCount val="2999"/>
                <c:pt idx="0">
                  <c:v>0</c:v>
                </c:pt>
                <c:pt idx="1">
                  <c:v>2.1441115614770427E-4</c:v>
                </c:pt>
                <c:pt idx="2">
                  <c:v>2.1441115614770427E-4</c:v>
                </c:pt>
                <c:pt idx="3">
                  <c:v>0</c:v>
                </c:pt>
                <c:pt idx="4">
                  <c:v>0</c:v>
                </c:pt>
                <c:pt idx="5">
                  <c:v>2.1441115614770427E-4</c:v>
                </c:pt>
                <c:pt idx="6">
                  <c:v>2.1441115614770427E-4</c:v>
                </c:pt>
                <c:pt idx="7">
                  <c:v>2.151623121784978E-3</c:v>
                </c:pt>
                <c:pt idx="8">
                  <c:v>2.151623121784978E-3</c:v>
                </c:pt>
                <c:pt idx="9">
                  <c:v>2.1441115614770427E-4</c:v>
                </c:pt>
                <c:pt idx="10">
                  <c:v>2.1441115614770427E-4</c:v>
                </c:pt>
                <c:pt idx="11">
                  <c:v>2.151623121784978E-3</c:v>
                </c:pt>
                <c:pt idx="12">
                  <c:v>2.151623121784978E-3</c:v>
                </c:pt>
                <c:pt idx="13">
                  <c:v>1.7249213724039293E-2</c:v>
                </c:pt>
                <c:pt idx="14">
                  <c:v>1.7249213724039293E-2</c:v>
                </c:pt>
                <c:pt idx="15">
                  <c:v>2.151623121784978E-3</c:v>
                </c:pt>
                <c:pt idx="16">
                  <c:v>2.151623121784978E-3</c:v>
                </c:pt>
                <c:pt idx="17">
                  <c:v>1.7249213724039293E-2</c:v>
                </c:pt>
                <c:pt idx="18">
                  <c:v>1.7249213724039293E-2</c:v>
                </c:pt>
                <c:pt idx="19">
                  <c:v>3.3978211628865905E-2</c:v>
                </c:pt>
                <c:pt idx="20">
                  <c:v>3.3978211628865905E-2</c:v>
                </c:pt>
                <c:pt idx="21">
                  <c:v>1.7249213724039293E-2</c:v>
                </c:pt>
                <c:pt idx="22">
                  <c:v>1.7249213724039293E-2</c:v>
                </c:pt>
                <c:pt idx="23">
                  <c:v>3.3978211628865905E-2</c:v>
                </c:pt>
                <c:pt idx="24">
                  <c:v>3.3978211628865905E-2</c:v>
                </c:pt>
                <c:pt idx="25">
                  <c:v>4.659841098030662E-2</c:v>
                </c:pt>
                <c:pt idx="26">
                  <c:v>4.659841098030662E-2</c:v>
                </c:pt>
                <c:pt idx="27">
                  <c:v>3.3978211628865905E-2</c:v>
                </c:pt>
                <c:pt idx="28">
                  <c:v>3.3978211628865905E-2</c:v>
                </c:pt>
                <c:pt idx="29">
                  <c:v>4.659841098030662E-2</c:v>
                </c:pt>
                <c:pt idx="30">
                  <c:v>4.659841098030662E-2</c:v>
                </c:pt>
                <c:pt idx="31">
                  <c:v>6.2036478323828186E-2</c:v>
                </c:pt>
                <c:pt idx="32">
                  <c:v>6.2036478323828186E-2</c:v>
                </c:pt>
                <c:pt idx="33">
                  <c:v>4.659841098030662E-2</c:v>
                </c:pt>
                <c:pt idx="34">
                  <c:v>4.659841098030662E-2</c:v>
                </c:pt>
                <c:pt idx="35">
                  <c:v>6.2036478323828186E-2</c:v>
                </c:pt>
                <c:pt idx="36">
                  <c:v>6.2036478323828186E-2</c:v>
                </c:pt>
                <c:pt idx="37">
                  <c:v>8.0476138153184607E-2</c:v>
                </c:pt>
                <c:pt idx="38">
                  <c:v>8.0476138153184607E-2</c:v>
                </c:pt>
                <c:pt idx="39">
                  <c:v>6.2036478323828186E-2</c:v>
                </c:pt>
                <c:pt idx="40">
                  <c:v>6.2036478323828186E-2</c:v>
                </c:pt>
                <c:pt idx="41">
                  <c:v>8.0476138153184607E-2</c:v>
                </c:pt>
                <c:pt idx="42">
                  <c:v>8.0476138153184607E-2</c:v>
                </c:pt>
                <c:pt idx="43">
                  <c:v>0.12755117634270896</c:v>
                </c:pt>
                <c:pt idx="44">
                  <c:v>0.12755117634270896</c:v>
                </c:pt>
                <c:pt idx="45">
                  <c:v>8.0476138153184607E-2</c:v>
                </c:pt>
                <c:pt idx="46">
                  <c:v>8.0476138153184607E-2</c:v>
                </c:pt>
                <c:pt idx="47">
                  <c:v>0.12755117634270896</c:v>
                </c:pt>
                <c:pt idx="48">
                  <c:v>0.12755117634270896</c:v>
                </c:pt>
                <c:pt idx="49">
                  <c:v>0.17257047631938544</c:v>
                </c:pt>
                <c:pt idx="50">
                  <c:v>0.17257047631938544</c:v>
                </c:pt>
                <c:pt idx="51">
                  <c:v>0.12755117634270896</c:v>
                </c:pt>
                <c:pt idx="52">
                  <c:v>0.12755117634270896</c:v>
                </c:pt>
                <c:pt idx="53">
                  <c:v>0.17257047631938544</c:v>
                </c:pt>
                <c:pt idx="54">
                  <c:v>0.17257047631938544</c:v>
                </c:pt>
                <c:pt idx="55">
                  <c:v>0.24645495688007857</c:v>
                </c:pt>
                <c:pt idx="56">
                  <c:v>0.24645495688007857</c:v>
                </c:pt>
                <c:pt idx="57">
                  <c:v>0.17257047631938544</c:v>
                </c:pt>
                <c:pt idx="58">
                  <c:v>0.17257047631938544</c:v>
                </c:pt>
                <c:pt idx="59">
                  <c:v>0.24645495688007857</c:v>
                </c:pt>
                <c:pt idx="60">
                  <c:v>0.24645495688007857</c:v>
                </c:pt>
                <c:pt idx="61">
                  <c:v>0.46810475009504737</c:v>
                </c:pt>
                <c:pt idx="62">
                  <c:v>0.46810475009504737</c:v>
                </c:pt>
                <c:pt idx="63">
                  <c:v>0.24645495688007857</c:v>
                </c:pt>
                <c:pt idx="64">
                  <c:v>0.24645495688007857</c:v>
                </c:pt>
                <c:pt idx="65">
                  <c:v>0.46810475009504737</c:v>
                </c:pt>
                <c:pt idx="66">
                  <c:v>0.46810475009504737</c:v>
                </c:pt>
                <c:pt idx="67">
                  <c:v>0.49662499146740813</c:v>
                </c:pt>
                <c:pt idx="68">
                  <c:v>0.49662499146740813</c:v>
                </c:pt>
                <c:pt idx="69">
                  <c:v>0.46810475009504737</c:v>
                </c:pt>
                <c:pt idx="70">
                  <c:v>0.46810475009504737</c:v>
                </c:pt>
                <c:pt idx="71">
                  <c:v>0.49662499146740813</c:v>
                </c:pt>
                <c:pt idx="72">
                  <c:v>0.49662499146740813</c:v>
                </c:pt>
                <c:pt idx="73">
                  <c:v>0.53005362166800873</c:v>
                </c:pt>
                <c:pt idx="74">
                  <c:v>0.53005362166800873</c:v>
                </c:pt>
                <c:pt idx="75">
                  <c:v>0.49662499146740813</c:v>
                </c:pt>
                <c:pt idx="76">
                  <c:v>0.49662499146740813</c:v>
                </c:pt>
                <c:pt idx="77">
                  <c:v>0.53005362166800873</c:v>
                </c:pt>
                <c:pt idx="78">
                  <c:v>0.53005362166800873</c:v>
                </c:pt>
                <c:pt idx="79">
                  <c:v>0.60230605839401019</c:v>
                </c:pt>
                <c:pt idx="80">
                  <c:v>0.60230605839401019</c:v>
                </c:pt>
                <c:pt idx="81">
                  <c:v>0.53005362166800873</c:v>
                </c:pt>
                <c:pt idx="82">
                  <c:v>0.53005362166800873</c:v>
                </c:pt>
                <c:pt idx="83">
                  <c:v>0.60230605839401019</c:v>
                </c:pt>
                <c:pt idx="84">
                  <c:v>0.60230605839401019</c:v>
                </c:pt>
                <c:pt idx="85">
                  <c:v>0.64094717052832173</c:v>
                </c:pt>
                <c:pt idx="86">
                  <c:v>0.64094717052832173</c:v>
                </c:pt>
                <c:pt idx="87">
                  <c:v>0.60230605839401019</c:v>
                </c:pt>
                <c:pt idx="88">
                  <c:v>0.60230605839401019</c:v>
                </c:pt>
                <c:pt idx="89">
                  <c:v>0.64094717052832173</c:v>
                </c:pt>
                <c:pt idx="90">
                  <c:v>0.64094717052832173</c:v>
                </c:pt>
                <c:pt idx="91">
                  <c:v>0.73379819048619854</c:v>
                </c:pt>
                <c:pt idx="92">
                  <c:v>0.73379819048619854</c:v>
                </c:pt>
                <c:pt idx="93">
                  <c:v>0.64094717052832173</c:v>
                </c:pt>
                <c:pt idx="94">
                  <c:v>0.64094717052832173</c:v>
                </c:pt>
                <c:pt idx="95">
                  <c:v>0.73379819048619854</c:v>
                </c:pt>
                <c:pt idx="96">
                  <c:v>0.73379819048619854</c:v>
                </c:pt>
                <c:pt idx="97">
                  <c:v>0.77045737604779285</c:v>
                </c:pt>
                <c:pt idx="98">
                  <c:v>0.77045737604779285</c:v>
                </c:pt>
                <c:pt idx="99">
                  <c:v>0.73379819048619854</c:v>
                </c:pt>
                <c:pt idx="100">
                  <c:v>0.73379819048619854</c:v>
                </c:pt>
                <c:pt idx="101">
                  <c:v>0.77045737604779285</c:v>
                </c:pt>
                <c:pt idx="102">
                  <c:v>0.77045737604779285</c:v>
                </c:pt>
                <c:pt idx="103">
                  <c:v>0.9657934263769844</c:v>
                </c:pt>
                <c:pt idx="104">
                  <c:v>0.9657934263769844</c:v>
                </c:pt>
                <c:pt idx="105">
                  <c:v>0.77045737604779285</c:v>
                </c:pt>
                <c:pt idx="106">
                  <c:v>0.77045737604779285</c:v>
                </c:pt>
                <c:pt idx="107">
                  <c:v>0.9657934263769844</c:v>
                </c:pt>
                <c:pt idx="108">
                  <c:v>0.9657934263769844</c:v>
                </c:pt>
                <c:pt idx="109">
                  <c:v>1</c:v>
                </c:pt>
                <c:pt idx="110">
                  <c:v>1</c:v>
                </c:pt>
                <c:pt idx="111">
                  <c:v>0.9657934263769844</c:v>
                </c:pt>
                <c:pt idx="112">
                  <c:v>0.9657934263769844</c:v>
                </c:pt>
                <c:pt idx="113">
                  <c:v>1</c:v>
                </c:pt>
                <c:pt idx="114">
                  <c:v>1</c:v>
                </c:pt>
                <c:pt idx="115">
                  <c:v>0</c:v>
                </c:pt>
                <c:pt idx="116">
                  <c:v>0</c:v>
                </c:pt>
                <c:pt idx="117">
                  <c:v>1</c:v>
                </c:pt>
                <c:pt idx="118">
                  <c:v>1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</c:numCache>
            </c:numRef>
          </c:xVal>
          <c:yVal>
            <c:numRef>
              <c:f>'Plateau Plot, no air correction'!$L$5:$L$3003</c:f>
              <c:numCache>
                <c:formatCode>0.00</c:formatCode>
                <c:ptCount val="2999"/>
                <c:pt idx="0">
                  <c:v>623.84072670332262</c:v>
                </c:pt>
                <c:pt idx="1">
                  <c:v>623.84072670332262</c:v>
                </c:pt>
                <c:pt idx="2">
                  <c:v>-960.52403135725785</c:v>
                </c:pt>
                <c:pt idx="3">
                  <c:v>-960.52403135725785</c:v>
                </c:pt>
                <c:pt idx="4">
                  <c:v>623.84072670332262</c:v>
                </c:pt>
                <c:pt idx="5">
                  <c:v>623.84072670332262</c:v>
                </c:pt>
                <c:pt idx="6">
                  <c:v>1740.4075357919878</c:v>
                </c:pt>
                <c:pt idx="7">
                  <c:v>1740.4075357919878</c:v>
                </c:pt>
                <c:pt idx="8">
                  <c:v>2037.8223197203201</c:v>
                </c:pt>
                <c:pt idx="9">
                  <c:v>2037.8223197203201</c:v>
                </c:pt>
                <c:pt idx="10">
                  <c:v>1740.4075357919878</c:v>
                </c:pt>
                <c:pt idx="11">
                  <c:v>1740.4075357919878</c:v>
                </c:pt>
                <c:pt idx="12">
                  <c:v>1286.0644809374564</c:v>
                </c:pt>
                <c:pt idx="13">
                  <c:v>1286.0644809374564</c:v>
                </c:pt>
                <c:pt idx="14">
                  <c:v>1318.5066177232786</c:v>
                </c:pt>
                <c:pt idx="15">
                  <c:v>1318.5066177232786</c:v>
                </c:pt>
                <c:pt idx="16">
                  <c:v>1286.0644809374564</c:v>
                </c:pt>
                <c:pt idx="17">
                  <c:v>1286.0644809374564</c:v>
                </c:pt>
                <c:pt idx="18">
                  <c:v>1444.1481959850887</c:v>
                </c:pt>
                <c:pt idx="19">
                  <c:v>1444.1481959850887</c:v>
                </c:pt>
                <c:pt idx="20">
                  <c:v>1473.9925965381065</c:v>
                </c:pt>
                <c:pt idx="21">
                  <c:v>1473.9925965381065</c:v>
                </c:pt>
                <c:pt idx="22">
                  <c:v>1444.1481959850887</c:v>
                </c:pt>
                <c:pt idx="23">
                  <c:v>1444.1481959850887</c:v>
                </c:pt>
                <c:pt idx="24">
                  <c:v>1563.8871813926244</c:v>
                </c:pt>
                <c:pt idx="25">
                  <c:v>1563.8871813926244</c:v>
                </c:pt>
                <c:pt idx="26">
                  <c:v>1604.2846409722633</c:v>
                </c:pt>
                <c:pt idx="27">
                  <c:v>1604.2846409722633</c:v>
                </c:pt>
                <c:pt idx="28">
                  <c:v>1563.8871813926244</c:v>
                </c:pt>
                <c:pt idx="29">
                  <c:v>1563.8871813926244</c:v>
                </c:pt>
                <c:pt idx="30">
                  <c:v>1715.5748037655824</c:v>
                </c:pt>
                <c:pt idx="31">
                  <c:v>1715.5748037655824</c:v>
                </c:pt>
                <c:pt idx="32">
                  <c:v>1750.7804198429874</c:v>
                </c:pt>
                <c:pt idx="33">
                  <c:v>1750.7804198429874</c:v>
                </c:pt>
                <c:pt idx="34">
                  <c:v>1715.5748037655824</c:v>
                </c:pt>
                <c:pt idx="35">
                  <c:v>1715.5748037655824</c:v>
                </c:pt>
                <c:pt idx="36">
                  <c:v>1897.8559575558731</c:v>
                </c:pt>
                <c:pt idx="37">
                  <c:v>1897.8559575558731</c:v>
                </c:pt>
                <c:pt idx="38">
                  <c:v>1928.8725249497099</c:v>
                </c:pt>
                <c:pt idx="39">
                  <c:v>1928.8725249497099</c:v>
                </c:pt>
                <c:pt idx="40">
                  <c:v>1897.8559575558731</c:v>
                </c:pt>
                <c:pt idx="41">
                  <c:v>1897.8559575558731</c:v>
                </c:pt>
                <c:pt idx="42">
                  <c:v>2316.6504930516344</c:v>
                </c:pt>
                <c:pt idx="43">
                  <c:v>2316.6504930516344</c:v>
                </c:pt>
                <c:pt idx="44">
                  <c:v>2331.2047777898283</c:v>
                </c:pt>
                <c:pt idx="45">
                  <c:v>2331.2047777898283</c:v>
                </c:pt>
                <c:pt idx="46">
                  <c:v>2316.6504930516344</c:v>
                </c:pt>
                <c:pt idx="47">
                  <c:v>2316.6504930516344</c:v>
                </c:pt>
                <c:pt idx="48">
                  <c:v>2681.0182545466746</c:v>
                </c:pt>
                <c:pt idx="49">
                  <c:v>2681.0182545466746</c:v>
                </c:pt>
                <c:pt idx="50">
                  <c:v>2697.2017153514721</c:v>
                </c:pt>
                <c:pt idx="51">
                  <c:v>2697.2017153514721</c:v>
                </c:pt>
                <c:pt idx="52">
                  <c:v>2681.0182545466746</c:v>
                </c:pt>
                <c:pt idx="53">
                  <c:v>2681.0182545466746</c:v>
                </c:pt>
                <c:pt idx="54">
                  <c:v>3081.2559009321367</c:v>
                </c:pt>
                <c:pt idx="55">
                  <c:v>3081.2559009321367</c:v>
                </c:pt>
                <c:pt idx="56">
                  <c:v>3094.9046265228344</c:v>
                </c:pt>
                <c:pt idx="57">
                  <c:v>3094.9046265228344</c:v>
                </c:pt>
                <c:pt idx="58">
                  <c:v>3081.2559009321367</c:v>
                </c:pt>
                <c:pt idx="59">
                  <c:v>3081.2559009321367</c:v>
                </c:pt>
                <c:pt idx="60">
                  <c:v>3522.9473396000899</c:v>
                </c:pt>
                <c:pt idx="61">
                  <c:v>3522.9473396000899</c:v>
                </c:pt>
                <c:pt idx="62">
                  <c:v>3532.1276828599816</c:v>
                </c:pt>
                <c:pt idx="63">
                  <c:v>3532.1276828599816</c:v>
                </c:pt>
                <c:pt idx="64">
                  <c:v>3522.9473396000899</c:v>
                </c:pt>
                <c:pt idx="65">
                  <c:v>3522.9473396000899</c:v>
                </c:pt>
                <c:pt idx="66">
                  <c:v>3781.6054447199413</c:v>
                </c:pt>
                <c:pt idx="67">
                  <c:v>3781.6054447199413</c:v>
                </c:pt>
                <c:pt idx="68">
                  <c:v>3808.3207284247119</c:v>
                </c:pt>
                <c:pt idx="69">
                  <c:v>3808.3207284247119</c:v>
                </c:pt>
                <c:pt idx="70">
                  <c:v>3781.6054447199413</c:v>
                </c:pt>
                <c:pt idx="71">
                  <c:v>3781.6054447199413</c:v>
                </c:pt>
                <c:pt idx="72">
                  <c:v>3815.9223197442138</c:v>
                </c:pt>
                <c:pt idx="73">
                  <c:v>3815.9223197442138</c:v>
                </c:pt>
                <c:pt idx="74">
                  <c:v>3840.2860614665392</c:v>
                </c:pt>
                <c:pt idx="75">
                  <c:v>3840.2860614665392</c:v>
                </c:pt>
                <c:pt idx="76">
                  <c:v>3815.9223197442138</c:v>
                </c:pt>
                <c:pt idx="77">
                  <c:v>3815.9223197442138</c:v>
                </c:pt>
                <c:pt idx="78">
                  <c:v>3833.3757898105068</c:v>
                </c:pt>
                <c:pt idx="79">
                  <c:v>3833.3757898105068</c:v>
                </c:pt>
                <c:pt idx="80">
                  <c:v>3847.9314444250003</c:v>
                </c:pt>
                <c:pt idx="81">
                  <c:v>3847.9314444250003</c:v>
                </c:pt>
                <c:pt idx="82">
                  <c:v>3833.3757898105068</c:v>
                </c:pt>
                <c:pt idx="83">
                  <c:v>3833.3757898105068</c:v>
                </c:pt>
                <c:pt idx="84">
                  <c:v>3889.7200769295796</c:v>
                </c:pt>
                <c:pt idx="85">
                  <c:v>3889.7200769295796</c:v>
                </c:pt>
                <c:pt idx="86">
                  <c:v>3912.4825276347183</c:v>
                </c:pt>
                <c:pt idx="87">
                  <c:v>3912.4825276347183</c:v>
                </c:pt>
                <c:pt idx="88">
                  <c:v>3889.7200769295796</c:v>
                </c:pt>
                <c:pt idx="89">
                  <c:v>3889.7200769295796</c:v>
                </c:pt>
                <c:pt idx="90">
                  <c:v>3840.9510417997476</c:v>
                </c:pt>
                <c:pt idx="91">
                  <c:v>3840.9510417997476</c:v>
                </c:pt>
                <c:pt idx="92">
                  <c:v>3854.3240284294402</c:v>
                </c:pt>
                <c:pt idx="93">
                  <c:v>3854.3240284294402</c:v>
                </c:pt>
                <c:pt idx="94">
                  <c:v>3840.9510417997476</c:v>
                </c:pt>
                <c:pt idx="95">
                  <c:v>3840.9510417997476</c:v>
                </c:pt>
                <c:pt idx="96">
                  <c:v>3868.2463583699741</c:v>
                </c:pt>
                <c:pt idx="97">
                  <c:v>3868.2463583699741</c:v>
                </c:pt>
                <c:pt idx="98">
                  <c:v>3891.4678476135136</c:v>
                </c:pt>
                <c:pt idx="99">
                  <c:v>3891.4678476135136</c:v>
                </c:pt>
                <c:pt idx="100">
                  <c:v>3868.2463583699741</c:v>
                </c:pt>
                <c:pt idx="101">
                  <c:v>3868.2463583699741</c:v>
                </c:pt>
                <c:pt idx="102">
                  <c:v>3762.07843343486</c:v>
                </c:pt>
                <c:pt idx="103">
                  <c:v>3762.07843343486</c:v>
                </c:pt>
                <c:pt idx="104">
                  <c:v>3772.7492877686363</c:v>
                </c:pt>
                <c:pt idx="105">
                  <c:v>3772.7492877686363</c:v>
                </c:pt>
                <c:pt idx="106">
                  <c:v>3762.07843343486</c:v>
                </c:pt>
                <c:pt idx="107">
                  <c:v>3762.07843343486</c:v>
                </c:pt>
                <c:pt idx="108">
                  <c:v>3823.5857613195926</c:v>
                </c:pt>
                <c:pt idx="109">
                  <c:v>3823.5857613195926</c:v>
                </c:pt>
                <c:pt idx="110">
                  <c:v>3847.1794655866329</c:v>
                </c:pt>
                <c:pt idx="111">
                  <c:v>3847.1794655866329</c:v>
                </c:pt>
                <c:pt idx="112">
                  <c:v>3823.5857613195926</c:v>
                </c:pt>
                <c:pt idx="113">
                  <c:v>3823.5857613195926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BS 37</c:v>
          </c:tx>
          <c:marker>
            <c:symbol val="none"/>
          </c:marker>
          <c:xVal>
            <c:numRef>
              <c:f>'[1]Plateau Plot, air correction'!$K$5:$K$88</c:f>
              <c:numCache>
                <c:formatCode>General</c:formatCode>
                <c:ptCount val="84"/>
                <c:pt idx="0">
                  <c:v>0</c:v>
                </c:pt>
                <c:pt idx="1">
                  <c:v>2.3075153961213107E-2</c:v>
                </c:pt>
                <c:pt idx="2">
                  <c:v>2.3075153961213107E-2</c:v>
                </c:pt>
                <c:pt idx="3">
                  <c:v>0</c:v>
                </c:pt>
                <c:pt idx="4">
                  <c:v>0</c:v>
                </c:pt>
                <c:pt idx="5">
                  <c:v>2.3075153961213107E-2</c:v>
                </c:pt>
                <c:pt idx="6">
                  <c:v>2.3075153961213107E-2</c:v>
                </c:pt>
                <c:pt idx="7">
                  <c:v>5.4970720177796209E-2</c:v>
                </c:pt>
                <c:pt idx="8">
                  <c:v>5.4970720177796209E-2</c:v>
                </c:pt>
                <c:pt idx="9">
                  <c:v>2.3075153961213107E-2</c:v>
                </c:pt>
                <c:pt idx="10">
                  <c:v>2.3075153961213107E-2</c:v>
                </c:pt>
                <c:pt idx="11">
                  <c:v>5.4970720177796209E-2</c:v>
                </c:pt>
                <c:pt idx="12">
                  <c:v>5.4970720177796209E-2</c:v>
                </c:pt>
                <c:pt idx="13">
                  <c:v>0.12036587429281079</c:v>
                </c:pt>
                <c:pt idx="14">
                  <c:v>0.12036587429281079</c:v>
                </c:pt>
                <c:pt idx="15">
                  <c:v>5.4970720177796209E-2</c:v>
                </c:pt>
                <c:pt idx="16">
                  <c:v>5.4970720177796209E-2</c:v>
                </c:pt>
                <c:pt idx="17">
                  <c:v>0.12036587429281079</c:v>
                </c:pt>
                <c:pt idx="18">
                  <c:v>0.12036587429281079</c:v>
                </c:pt>
                <c:pt idx="19">
                  <c:v>0.1639723576773828</c:v>
                </c:pt>
                <c:pt idx="20">
                  <c:v>0.1639723576773828</c:v>
                </c:pt>
                <c:pt idx="21">
                  <c:v>0.12036587429281079</c:v>
                </c:pt>
                <c:pt idx="22">
                  <c:v>0.12036587429281079</c:v>
                </c:pt>
                <c:pt idx="23">
                  <c:v>0.1639723576773828</c:v>
                </c:pt>
                <c:pt idx="24">
                  <c:v>0.1639723576773828</c:v>
                </c:pt>
                <c:pt idx="25">
                  <c:v>0.21744672039111748</c:v>
                </c:pt>
                <c:pt idx="26">
                  <c:v>0.21744672039111748</c:v>
                </c:pt>
                <c:pt idx="27">
                  <c:v>0.1639723576773828</c:v>
                </c:pt>
                <c:pt idx="28">
                  <c:v>0.1639723576773828</c:v>
                </c:pt>
                <c:pt idx="29">
                  <c:v>0.21744672039111748</c:v>
                </c:pt>
                <c:pt idx="30">
                  <c:v>0.21744672039111748</c:v>
                </c:pt>
                <c:pt idx="31">
                  <c:v>0.29541639320864194</c:v>
                </c:pt>
                <c:pt idx="32">
                  <c:v>0.29541639320864194</c:v>
                </c:pt>
                <c:pt idx="33">
                  <c:v>0.21744672039111748</c:v>
                </c:pt>
                <c:pt idx="34">
                  <c:v>0.21744672039111748</c:v>
                </c:pt>
                <c:pt idx="35">
                  <c:v>0.29541639320864194</c:v>
                </c:pt>
                <c:pt idx="36">
                  <c:v>0.29541639320864194</c:v>
                </c:pt>
                <c:pt idx="37">
                  <c:v>0.36247444504788234</c:v>
                </c:pt>
                <c:pt idx="38">
                  <c:v>0.36247444504788234</c:v>
                </c:pt>
                <c:pt idx="39">
                  <c:v>0.29541639320864194</c:v>
                </c:pt>
                <c:pt idx="40">
                  <c:v>0.29541639320864194</c:v>
                </c:pt>
                <c:pt idx="41">
                  <c:v>0.36247444504788234</c:v>
                </c:pt>
                <c:pt idx="42">
                  <c:v>0.36247444504788234</c:v>
                </c:pt>
                <c:pt idx="43">
                  <c:v>0.49611303576977434</c:v>
                </c:pt>
                <c:pt idx="44">
                  <c:v>0.49611303576977434</c:v>
                </c:pt>
                <c:pt idx="45">
                  <c:v>0.36247444504788234</c:v>
                </c:pt>
                <c:pt idx="46">
                  <c:v>0.36247444504788234</c:v>
                </c:pt>
                <c:pt idx="47">
                  <c:v>0.49611303576977434</c:v>
                </c:pt>
                <c:pt idx="48">
                  <c:v>0.49611303576977434</c:v>
                </c:pt>
                <c:pt idx="49">
                  <c:v>0.66367044351617788</c:v>
                </c:pt>
                <c:pt idx="50">
                  <c:v>0.66367044351617788</c:v>
                </c:pt>
                <c:pt idx="51">
                  <c:v>0.49611303576977434</c:v>
                </c:pt>
                <c:pt idx="52">
                  <c:v>0.49611303576977434</c:v>
                </c:pt>
                <c:pt idx="53">
                  <c:v>0.66367044351617788</c:v>
                </c:pt>
                <c:pt idx="54">
                  <c:v>0.66367044351617788</c:v>
                </c:pt>
                <c:pt idx="55">
                  <c:v>0.73125970498080106</c:v>
                </c:pt>
                <c:pt idx="56">
                  <c:v>0.73125970498080106</c:v>
                </c:pt>
                <c:pt idx="57">
                  <c:v>0.66367044351617788</c:v>
                </c:pt>
                <c:pt idx="58">
                  <c:v>0.66367044351617788</c:v>
                </c:pt>
                <c:pt idx="59">
                  <c:v>0.73125970498080106</c:v>
                </c:pt>
                <c:pt idx="60">
                  <c:v>0.73125970498080106</c:v>
                </c:pt>
                <c:pt idx="61">
                  <c:v>0.81008056490455527</c:v>
                </c:pt>
                <c:pt idx="62">
                  <c:v>0.81008056490455527</c:v>
                </c:pt>
                <c:pt idx="63">
                  <c:v>0.73125970498080106</c:v>
                </c:pt>
                <c:pt idx="64">
                  <c:v>0.73125970498080106</c:v>
                </c:pt>
                <c:pt idx="65">
                  <c:v>0.81008056490455527</c:v>
                </c:pt>
                <c:pt idx="66">
                  <c:v>0.81008056490455527</c:v>
                </c:pt>
                <c:pt idx="67">
                  <c:v>0.83840110163079618</c:v>
                </c:pt>
                <c:pt idx="68">
                  <c:v>0.83840110163079618</c:v>
                </c:pt>
                <c:pt idx="69">
                  <c:v>0.81008056490455527</c:v>
                </c:pt>
                <c:pt idx="70">
                  <c:v>0.81008056490455527</c:v>
                </c:pt>
                <c:pt idx="71">
                  <c:v>0.83840110163079618</c:v>
                </c:pt>
                <c:pt idx="72">
                  <c:v>0.83840110163079618</c:v>
                </c:pt>
                <c:pt idx="73">
                  <c:v>0.89710516743451185</c:v>
                </c:pt>
                <c:pt idx="74">
                  <c:v>0.89710516743451185</c:v>
                </c:pt>
                <c:pt idx="75">
                  <c:v>0.83840110163079618</c:v>
                </c:pt>
                <c:pt idx="76">
                  <c:v>0.83840110163079618</c:v>
                </c:pt>
                <c:pt idx="77">
                  <c:v>0.89710516743451185</c:v>
                </c:pt>
                <c:pt idx="78">
                  <c:v>0.89710516743451185</c:v>
                </c:pt>
                <c:pt idx="79">
                  <c:v>1</c:v>
                </c:pt>
                <c:pt idx="80">
                  <c:v>1</c:v>
                </c:pt>
                <c:pt idx="81">
                  <c:v>0.89710516743451185</c:v>
                </c:pt>
                <c:pt idx="82">
                  <c:v>0.89710516743451185</c:v>
                </c:pt>
                <c:pt idx="83">
                  <c:v>1</c:v>
                </c:pt>
              </c:numCache>
            </c:numRef>
          </c:xVal>
          <c:yVal>
            <c:numRef>
              <c:f>'[1]Plateau Plot, air correction'!$L$5:$L$88</c:f>
              <c:numCache>
                <c:formatCode>General</c:formatCode>
                <c:ptCount val="84"/>
                <c:pt idx="0">
                  <c:v>746.56525830343617</c:v>
                </c:pt>
                <c:pt idx="1">
                  <c:v>746.56525830343617</c:v>
                </c:pt>
                <c:pt idx="2">
                  <c:v>1754.9601621400084</c:v>
                </c:pt>
                <c:pt idx="3">
                  <c:v>1754.9601621400084</c:v>
                </c:pt>
                <c:pt idx="4">
                  <c:v>746.56525830343617</c:v>
                </c:pt>
                <c:pt idx="5">
                  <c:v>746.56525830343617</c:v>
                </c:pt>
                <c:pt idx="6">
                  <c:v>1332.0780356814348</c:v>
                </c:pt>
                <c:pt idx="7">
                  <c:v>1332.0780356814348</c:v>
                </c:pt>
                <c:pt idx="8">
                  <c:v>1656.8258252292144</c:v>
                </c:pt>
                <c:pt idx="9">
                  <c:v>1656.8258252292144</c:v>
                </c:pt>
                <c:pt idx="10">
                  <c:v>1332.0780356814348</c:v>
                </c:pt>
                <c:pt idx="11">
                  <c:v>1332.0780356814348</c:v>
                </c:pt>
                <c:pt idx="12">
                  <c:v>1591.0431469017788</c:v>
                </c:pt>
                <c:pt idx="13">
                  <c:v>1591.0431469017788</c:v>
                </c:pt>
                <c:pt idx="14">
                  <c:v>1773.0630864338125</c:v>
                </c:pt>
                <c:pt idx="15">
                  <c:v>1773.0630864338125</c:v>
                </c:pt>
                <c:pt idx="16">
                  <c:v>1591.0431469017788</c:v>
                </c:pt>
                <c:pt idx="17">
                  <c:v>1591.0431469017788</c:v>
                </c:pt>
                <c:pt idx="18">
                  <c:v>2219.6741908694767</c:v>
                </c:pt>
                <c:pt idx="19">
                  <c:v>2219.6741908694767</c:v>
                </c:pt>
                <c:pt idx="20">
                  <c:v>2311.8092141504767</c:v>
                </c:pt>
                <c:pt idx="21">
                  <c:v>2311.8092141504767</c:v>
                </c:pt>
                <c:pt idx="22">
                  <c:v>2219.6741908694767</c:v>
                </c:pt>
                <c:pt idx="23">
                  <c:v>2219.6741908694767</c:v>
                </c:pt>
                <c:pt idx="24">
                  <c:v>2673.9110901181675</c:v>
                </c:pt>
                <c:pt idx="25">
                  <c:v>2673.9110901181675</c:v>
                </c:pt>
                <c:pt idx="26">
                  <c:v>2735.9729239489379</c:v>
                </c:pt>
                <c:pt idx="27">
                  <c:v>2735.9729239489379</c:v>
                </c:pt>
                <c:pt idx="28">
                  <c:v>2673.9110901181675</c:v>
                </c:pt>
                <c:pt idx="29">
                  <c:v>2673.9110901181675</c:v>
                </c:pt>
                <c:pt idx="30">
                  <c:v>2779.1102783781298</c:v>
                </c:pt>
                <c:pt idx="31">
                  <c:v>2779.1102783781298</c:v>
                </c:pt>
                <c:pt idx="32">
                  <c:v>2838.54561710498</c:v>
                </c:pt>
                <c:pt idx="33">
                  <c:v>2838.54561710498</c:v>
                </c:pt>
                <c:pt idx="34">
                  <c:v>2779.1102783781298</c:v>
                </c:pt>
                <c:pt idx="35">
                  <c:v>2779.1102783781298</c:v>
                </c:pt>
                <c:pt idx="36">
                  <c:v>3057.9333976205048</c:v>
                </c:pt>
                <c:pt idx="37">
                  <c:v>3057.9333976205048</c:v>
                </c:pt>
                <c:pt idx="38">
                  <c:v>3099.6544745310744</c:v>
                </c:pt>
                <c:pt idx="39">
                  <c:v>3099.6544745310744</c:v>
                </c:pt>
                <c:pt idx="40">
                  <c:v>3057.9333976205048</c:v>
                </c:pt>
                <c:pt idx="41">
                  <c:v>3057.9333976205048</c:v>
                </c:pt>
                <c:pt idx="42">
                  <c:v>3242.3047956117339</c:v>
                </c:pt>
                <c:pt idx="43">
                  <c:v>3242.3047956117339</c:v>
                </c:pt>
                <c:pt idx="44">
                  <c:v>3287.8475057760975</c:v>
                </c:pt>
                <c:pt idx="45">
                  <c:v>3287.8475057760975</c:v>
                </c:pt>
                <c:pt idx="46">
                  <c:v>3242.3047956117339</c:v>
                </c:pt>
                <c:pt idx="47">
                  <c:v>3242.3047956117339</c:v>
                </c:pt>
                <c:pt idx="48">
                  <c:v>3523.9812410953959</c:v>
                </c:pt>
                <c:pt idx="49">
                  <c:v>3523.9812410953959</c:v>
                </c:pt>
                <c:pt idx="50">
                  <c:v>3572.0626064474823</c:v>
                </c:pt>
                <c:pt idx="51">
                  <c:v>3572.0626064474823</c:v>
                </c:pt>
                <c:pt idx="52">
                  <c:v>3523.9812410953959</c:v>
                </c:pt>
                <c:pt idx="53">
                  <c:v>3523.9812410953959</c:v>
                </c:pt>
                <c:pt idx="54">
                  <c:v>3782.4752495234279</c:v>
                </c:pt>
                <c:pt idx="55">
                  <c:v>3782.4752495234279</c:v>
                </c:pt>
                <c:pt idx="56">
                  <c:v>3820.0146021445444</c:v>
                </c:pt>
                <c:pt idx="57">
                  <c:v>3820.0146021445444</c:v>
                </c:pt>
                <c:pt idx="58">
                  <c:v>3782.4752495234279</c:v>
                </c:pt>
                <c:pt idx="59">
                  <c:v>3782.4752495234279</c:v>
                </c:pt>
                <c:pt idx="60">
                  <c:v>3780.9889577656481</c:v>
                </c:pt>
                <c:pt idx="61">
                  <c:v>3780.9889577656481</c:v>
                </c:pt>
                <c:pt idx="62">
                  <c:v>3820.4100869699546</c:v>
                </c:pt>
                <c:pt idx="63">
                  <c:v>3820.4100869699546</c:v>
                </c:pt>
                <c:pt idx="64">
                  <c:v>3780.9889577656481</c:v>
                </c:pt>
                <c:pt idx="65">
                  <c:v>3780.9889577656481</c:v>
                </c:pt>
                <c:pt idx="66">
                  <c:v>3762.7715392853929</c:v>
                </c:pt>
                <c:pt idx="67">
                  <c:v>3762.7715392853929</c:v>
                </c:pt>
                <c:pt idx="68">
                  <c:v>3812.9374915173325</c:v>
                </c:pt>
                <c:pt idx="69">
                  <c:v>3812.9374915173325</c:v>
                </c:pt>
                <c:pt idx="70">
                  <c:v>3762.7715392853929</c:v>
                </c:pt>
                <c:pt idx="71">
                  <c:v>3762.7715392853929</c:v>
                </c:pt>
                <c:pt idx="72">
                  <c:v>3633.2593129179099</c:v>
                </c:pt>
                <c:pt idx="73">
                  <c:v>3633.2593129179099</c:v>
                </c:pt>
                <c:pt idx="74">
                  <c:v>3719.8536246715089</c:v>
                </c:pt>
                <c:pt idx="75">
                  <c:v>3719.8536246715089</c:v>
                </c:pt>
                <c:pt idx="76">
                  <c:v>3633.2593129179099</c:v>
                </c:pt>
                <c:pt idx="77">
                  <c:v>3633.2593129179099</c:v>
                </c:pt>
                <c:pt idx="78">
                  <c:v>3668.7309862367201</c:v>
                </c:pt>
                <c:pt idx="79">
                  <c:v>3668.7309862367201</c:v>
                </c:pt>
                <c:pt idx="80">
                  <c:v>3787.116106455851</c:v>
                </c:pt>
                <c:pt idx="81">
                  <c:v>3787.116106455851</c:v>
                </c:pt>
                <c:pt idx="82">
                  <c:v>3668.7309862367201</c:v>
                </c:pt>
                <c:pt idx="83">
                  <c:v>3668.7309862367201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0375584"/>
        <c:axId val="-120367968"/>
      </c:scatterChart>
      <c:valAx>
        <c:axId val="-120375584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%</a:t>
                </a:r>
                <a:r>
                  <a:rPr lang="en-US" sz="1400" baseline="0"/>
                  <a:t> 39Ar</a:t>
                </a:r>
                <a:endParaRPr lang="en-US" sz="1400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20367968"/>
        <c:crossesAt val="0"/>
        <c:crossBetween val="midCat"/>
      </c:valAx>
      <c:valAx>
        <c:axId val="-120367968"/>
        <c:scaling>
          <c:orientation val="minMax"/>
          <c:max val="4000"/>
          <c:min val="7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Age(Ma)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20375584"/>
        <c:crossesAt val="0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15455,28</a:t>
            </a:r>
            <a:r>
              <a:rPr lang="en-US" sz="1400" baseline="0"/>
              <a:t>,BS39</a:t>
            </a:r>
            <a:endParaRPr lang="en-US" sz="1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20382516530881"/>
          <c:y val="0.11858371811172329"/>
          <c:w val="0.68056293786003597"/>
          <c:h val="0.68376465689664145"/>
        </c:manualLayout>
      </c:layout>
      <c:scatterChart>
        <c:scatterStyle val="lineMarker"/>
        <c:varyColors val="0"/>
        <c:ser>
          <c:idx val="0"/>
          <c:order val="0"/>
          <c:tx>
            <c:v>BS 39</c:v>
          </c:tx>
          <c:spPr>
            <a:ln w="38100">
              <a:solidFill>
                <a:srgbClr val="63AAFE"/>
              </a:solidFill>
              <a:prstDash val="solid"/>
            </a:ln>
          </c:spPr>
          <c:marker>
            <c:symbol val="none"/>
          </c:marker>
          <c:xVal>
            <c:numRef>
              <c:f>'Plateau Plot, air correction'!$K$5:$K$213</c:f>
              <c:numCache>
                <c:formatCode>0.00%</c:formatCode>
                <c:ptCount val="209"/>
                <c:pt idx="0">
                  <c:v>0</c:v>
                </c:pt>
                <c:pt idx="1">
                  <c:v>1.364828920355061E-2</c:v>
                </c:pt>
                <c:pt idx="2">
                  <c:v>1.364828920355061E-2</c:v>
                </c:pt>
                <c:pt idx="3">
                  <c:v>0</c:v>
                </c:pt>
                <c:pt idx="4">
                  <c:v>0</c:v>
                </c:pt>
                <c:pt idx="5">
                  <c:v>1.364828920355061E-2</c:v>
                </c:pt>
                <c:pt idx="6">
                  <c:v>1.364828920355061E-2</c:v>
                </c:pt>
                <c:pt idx="7">
                  <c:v>4.9157582568891231E-2</c:v>
                </c:pt>
                <c:pt idx="8">
                  <c:v>4.9157582568891231E-2</c:v>
                </c:pt>
                <c:pt idx="9">
                  <c:v>1.364828920355061E-2</c:v>
                </c:pt>
                <c:pt idx="10">
                  <c:v>1.364828920355061E-2</c:v>
                </c:pt>
                <c:pt idx="11">
                  <c:v>4.9157582568891231E-2</c:v>
                </c:pt>
                <c:pt idx="12">
                  <c:v>4.9157582568891231E-2</c:v>
                </c:pt>
                <c:pt idx="13">
                  <c:v>0.10479717510286687</c:v>
                </c:pt>
                <c:pt idx="14">
                  <c:v>0.10479717510286687</c:v>
                </c:pt>
                <c:pt idx="15">
                  <c:v>4.9157582568891231E-2</c:v>
                </c:pt>
                <c:pt idx="16">
                  <c:v>4.9157582568891231E-2</c:v>
                </c:pt>
                <c:pt idx="17">
                  <c:v>0.10479717510286687</c:v>
                </c:pt>
                <c:pt idx="18">
                  <c:v>0.10479717510286687</c:v>
                </c:pt>
                <c:pt idx="19">
                  <c:v>0.17324399427857901</c:v>
                </c:pt>
                <c:pt idx="20">
                  <c:v>0.17324399427857901</c:v>
                </c:pt>
                <c:pt idx="21">
                  <c:v>0.10479717510286687</c:v>
                </c:pt>
                <c:pt idx="22">
                  <c:v>0.10479717510286687</c:v>
                </c:pt>
                <c:pt idx="23">
                  <c:v>0.17324399427857901</c:v>
                </c:pt>
                <c:pt idx="24">
                  <c:v>0.17324399427857901</c:v>
                </c:pt>
                <c:pt idx="25">
                  <c:v>0.26792824885658989</c:v>
                </c:pt>
                <c:pt idx="26">
                  <c:v>0.26792824885658989</c:v>
                </c:pt>
                <c:pt idx="27">
                  <c:v>0.17324399427857901</c:v>
                </c:pt>
                <c:pt idx="28">
                  <c:v>0.17324399427857901</c:v>
                </c:pt>
                <c:pt idx="29">
                  <c:v>0.26792824885658989</c:v>
                </c:pt>
                <c:pt idx="30">
                  <c:v>0.26792824885658989</c:v>
                </c:pt>
                <c:pt idx="31">
                  <c:v>0.38699175748810105</c:v>
                </c:pt>
                <c:pt idx="32">
                  <c:v>0.38699175748810105</c:v>
                </c:pt>
                <c:pt idx="33">
                  <c:v>0.26792824885658989</c:v>
                </c:pt>
                <c:pt idx="34">
                  <c:v>0.26792824885658989</c:v>
                </c:pt>
                <c:pt idx="35">
                  <c:v>0.38699175748810105</c:v>
                </c:pt>
                <c:pt idx="36">
                  <c:v>0.38699175748810105</c:v>
                </c:pt>
                <c:pt idx="37">
                  <c:v>0.47416088954749347</c:v>
                </c:pt>
                <c:pt idx="38">
                  <c:v>0.47416088954749347</c:v>
                </c:pt>
                <c:pt idx="39">
                  <c:v>0.38699175748810105</c:v>
                </c:pt>
                <c:pt idx="40">
                  <c:v>0.38699175748810105</c:v>
                </c:pt>
                <c:pt idx="41">
                  <c:v>0.47416088954749347</c:v>
                </c:pt>
                <c:pt idx="42">
                  <c:v>0.47416088954749347</c:v>
                </c:pt>
                <c:pt idx="43">
                  <c:v>0.56671730253842667</c:v>
                </c:pt>
                <c:pt idx="44">
                  <c:v>0.56671730253842667</c:v>
                </c:pt>
                <c:pt idx="45">
                  <c:v>0.47416088954749347</c:v>
                </c:pt>
                <c:pt idx="46">
                  <c:v>0.47416088954749347</c:v>
                </c:pt>
                <c:pt idx="47">
                  <c:v>0.56671730253842667</c:v>
                </c:pt>
                <c:pt idx="48">
                  <c:v>0.56671730253842667</c:v>
                </c:pt>
                <c:pt idx="49">
                  <c:v>0.60514824733896866</c:v>
                </c:pt>
                <c:pt idx="50">
                  <c:v>0.60514824733896866</c:v>
                </c:pt>
                <c:pt idx="51">
                  <c:v>0.56671730253842667</c:v>
                </c:pt>
                <c:pt idx="52">
                  <c:v>0.56671730253842667</c:v>
                </c:pt>
                <c:pt idx="53">
                  <c:v>0.60514824733896866</c:v>
                </c:pt>
                <c:pt idx="54">
                  <c:v>0.60514824733896866</c:v>
                </c:pt>
                <c:pt idx="55">
                  <c:v>0.6474736780490058</c:v>
                </c:pt>
                <c:pt idx="56">
                  <c:v>0.6474736780490058</c:v>
                </c:pt>
                <c:pt idx="57">
                  <c:v>0.60514824733896866</c:v>
                </c:pt>
                <c:pt idx="58">
                  <c:v>0.60514824733896866</c:v>
                </c:pt>
                <c:pt idx="59">
                  <c:v>0.6474736780490058</c:v>
                </c:pt>
                <c:pt idx="60">
                  <c:v>0.6474736780490058</c:v>
                </c:pt>
                <c:pt idx="61">
                  <c:v>0.76517749535468116</c:v>
                </c:pt>
                <c:pt idx="62">
                  <c:v>0.76517749535468116</c:v>
                </c:pt>
                <c:pt idx="63">
                  <c:v>0.6474736780490058</c:v>
                </c:pt>
                <c:pt idx="64">
                  <c:v>0.6474736780490058</c:v>
                </c:pt>
                <c:pt idx="65">
                  <c:v>0.76517749535468116</c:v>
                </c:pt>
                <c:pt idx="66">
                  <c:v>0.76517749535468116</c:v>
                </c:pt>
                <c:pt idx="67">
                  <c:v>1</c:v>
                </c:pt>
                <c:pt idx="68">
                  <c:v>1</c:v>
                </c:pt>
                <c:pt idx="69">
                  <c:v>0.76517749535468116</c:v>
                </c:pt>
                <c:pt idx="70">
                  <c:v>0.76517749535468116</c:v>
                </c:pt>
                <c:pt idx="71">
                  <c:v>1</c:v>
                </c:pt>
              </c:numCache>
            </c:numRef>
          </c:xVal>
          <c:yVal>
            <c:numRef>
              <c:f>'Plateau Plot, air correction'!$L$5:$L$213</c:f>
              <c:numCache>
                <c:formatCode>0.00</c:formatCode>
                <c:ptCount val="209"/>
                <c:pt idx="0">
                  <c:v>1633.2885540781319</c:v>
                </c:pt>
                <c:pt idx="1">
                  <c:v>1633.2885540781319</c:v>
                </c:pt>
                <c:pt idx="2">
                  <c:v>1742.2917115391472</c:v>
                </c:pt>
                <c:pt idx="3">
                  <c:v>1742.2917115391472</c:v>
                </c:pt>
                <c:pt idx="4">
                  <c:v>1633.2885540781319</c:v>
                </c:pt>
                <c:pt idx="5">
                  <c:v>1633.2885540781319</c:v>
                </c:pt>
                <c:pt idx="6">
                  <c:v>2584.4839539650138</c:v>
                </c:pt>
                <c:pt idx="7">
                  <c:v>2584.4839539650138</c:v>
                </c:pt>
                <c:pt idx="8">
                  <c:v>2603.8310087546552</c:v>
                </c:pt>
                <c:pt idx="9">
                  <c:v>2603.8310087546552</c:v>
                </c:pt>
                <c:pt idx="10">
                  <c:v>2584.4839539650138</c:v>
                </c:pt>
                <c:pt idx="11">
                  <c:v>2584.4839539650138</c:v>
                </c:pt>
                <c:pt idx="12">
                  <c:v>2973.417182682284</c:v>
                </c:pt>
                <c:pt idx="13">
                  <c:v>2973.417182682284</c:v>
                </c:pt>
                <c:pt idx="14">
                  <c:v>2987.3078176818544</c:v>
                </c:pt>
                <c:pt idx="15">
                  <c:v>2987.3078176818544</c:v>
                </c:pt>
                <c:pt idx="16">
                  <c:v>2973.417182682284</c:v>
                </c:pt>
                <c:pt idx="17">
                  <c:v>2973.417182682284</c:v>
                </c:pt>
                <c:pt idx="18">
                  <c:v>3261.933841326826</c:v>
                </c:pt>
                <c:pt idx="19">
                  <c:v>3261.933841326826</c:v>
                </c:pt>
                <c:pt idx="20">
                  <c:v>3275.7312011656422</c:v>
                </c:pt>
                <c:pt idx="21">
                  <c:v>3275.7312011656422</c:v>
                </c:pt>
                <c:pt idx="22">
                  <c:v>3261.933841326826</c:v>
                </c:pt>
                <c:pt idx="23">
                  <c:v>3261.933841326826</c:v>
                </c:pt>
                <c:pt idx="24">
                  <c:v>3482.2231659544295</c:v>
                </c:pt>
                <c:pt idx="25">
                  <c:v>3482.2231659544295</c:v>
                </c:pt>
                <c:pt idx="26">
                  <c:v>3492.5635831684731</c:v>
                </c:pt>
                <c:pt idx="27">
                  <c:v>3492.5635831684731</c:v>
                </c:pt>
                <c:pt idx="28">
                  <c:v>3482.2231659544295</c:v>
                </c:pt>
                <c:pt idx="29">
                  <c:v>3482.2231659544295</c:v>
                </c:pt>
                <c:pt idx="30">
                  <c:v>3683.0433346619257</c:v>
                </c:pt>
                <c:pt idx="31">
                  <c:v>3683.0433346619257</c:v>
                </c:pt>
                <c:pt idx="32">
                  <c:v>3695.2283675477529</c:v>
                </c:pt>
                <c:pt idx="33">
                  <c:v>3695.2283675477529</c:v>
                </c:pt>
                <c:pt idx="34">
                  <c:v>3683.0433346619257</c:v>
                </c:pt>
                <c:pt idx="35">
                  <c:v>3683.0433346619257</c:v>
                </c:pt>
                <c:pt idx="36">
                  <c:v>3816.5425749583078</c:v>
                </c:pt>
                <c:pt idx="37">
                  <c:v>3816.5425749583078</c:v>
                </c:pt>
                <c:pt idx="38">
                  <c:v>3827.4787025674018</c:v>
                </c:pt>
                <c:pt idx="39">
                  <c:v>3827.4787025674018</c:v>
                </c:pt>
                <c:pt idx="40">
                  <c:v>3816.5425749583078</c:v>
                </c:pt>
                <c:pt idx="41">
                  <c:v>3816.5425749583078</c:v>
                </c:pt>
                <c:pt idx="42">
                  <c:v>3879.8521202655843</c:v>
                </c:pt>
                <c:pt idx="43">
                  <c:v>3879.8521202655843</c:v>
                </c:pt>
                <c:pt idx="44">
                  <c:v>3890.8542208436315</c:v>
                </c:pt>
                <c:pt idx="45">
                  <c:v>3890.8542208436315</c:v>
                </c:pt>
                <c:pt idx="46">
                  <c:v>3879.8521202655843</c:v>
                </c:pt>
                <c:pt idx="47">
                  <c:v>3879.8521202655843</c:v>
                </c:pt>
                <c:pt idx="48">
                  <c:v>3902.813093530021</c:v>
                </c:pt>
                <c:pt idx="49">
                  <c:v>3902.813093530021</c:v>
                </c:pt>
                <c:pt idx="50">
                  <c:v>3917.7994596900976</c:v>
                </c:pt>
                <c:pt idx="51">
                  <c:v>3917.7994596900976</c:v>
                </c:pt>
                <c:pt idx="52">
                  <c:v>3902.813093530021</c:v>
                </c:pt>
                <c:pt idx="53">
                  <c:v>3902.813093530021</c:v>
                </c:pt>
                <c:pt idx="54">
                  <c:v>3895.9521814858558</c:v>
                </c:pt>
                <c:pt idx="55">
                  <c:v>3895.9521814858558</c:v>
                </c:pt>
                <c:pt idx="56">
                  <c:v>3910.6111309942148</c:v>
                </c:pt>
                <c:pt idx="57">
                  <c:v>3910.6111309942148</c:v>
                </c:pt>
                <c:pt idx="58">
                  <c:v>3895.9521814858558</c:v>
                </c:pt>
                <c:pt idx="59">
                  <c:v>3895.9521814858558</c:v>
                </c:pt>
                <c:pt idx="60">
                  <c:v>3801.8365125460659</c:v>
                </c:pt>
                <c:pt idx="61">
                  <c:v>3801.8365125460659</c:v>
                </c:pt>
                <c:pt idx="62">
                  <c:v>3814.4005166252427</c:v>
                </c:pt>
                <c:pt idx="63">
                  <c:v>3814.4005166252427</c:v>
                </c:pt>
                <c:pt idx="64">
                  <c:v>3801.8365125460659</c:v>
                </c:pt>
                <c:pt idx="65">
                  <c:v>3801.8365125460659</c:v>
                </c:pt>
                <c:pt idx="66">
                  <c:v>3796.2882024238247</c:v>
                </c:pt>
                <c:pt idx="67">
                  <c:v>3796.2882024238247</c:v>
                </c:pt>
                <c:pt idx="68">
                  <c:v>3808.6596275750767</c:v>
                </c:pt>
                <c:pt idx="69">
                  <c:v>3808.6596275750767</c:v>
                </c:pt>
                <c:pt idx="70">
                  <c:v>3796.2882024238247</c:v>
                </c:pt>
                <c:pt idx="71">
                  <c:v>3796.2882024238247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0381568"/>
        <c:axId val="-123649728"/>
      </c:scatterChart>
      <c:valAx>
        <c:axId val="-120381568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% Ar 39</a:t>
                </a:r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23649728"/>
        <c:crossesAt val="0"/>
        <c:crossBetween val="midCat"/>
      </c:valAx>
      <c:valAx>
        <c:axId val="-123649728"/>
        <c:scaling>
          <c:orientation val="minMax"/>
          <c:max val="4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Age(Ma)</a:t>
                </a:r>
              </a:p>
            </c:rich>
          </c:tx>
          <c:layout>
            <c:manualLayout>
              <c:xMode val="edge"/>
              <c:yMode val="edge"/>
              <c:x val="9.6378559616464125E-3"/>
              <c:y val="0.32813378327709036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20381568"/>
        <c:crossesAt val="0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872604797232723"/>
          <c:y val="0.43197630296212974"/>
          <c:w val="0.11549117776462914"/>
          <c:h val="6.8115185601799744E-2"/>
        </c:manualLayout>
      </c:layout>
      <c:overlay val="0"/>
    </c:legend>
    <c:plotVisOnly val="1"/>
    <c:dispBlanksAs val="span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76055,300,BS42/43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830610702396481"/>
          <c:y val="0.10964786074374143"/>
          <c:w val="0.7048347572352156"/>
          <c:h val="0.71733542170385622"/>
        </c:manualLayout>
      </c:layout>
      <c:scatterChart>
        <c:scatterStyle val="lineMarker"/>
        <c:varyColors val="0"/>
        <c:ser>
          <c:idx val="0"/>
          <c:order val="0"/>
          <c:tx>
            <c:v>BS 43</c:v>
          </c:tx>
          <c:spPr>
            <a:ln w="38100">
              <a:solidFill>
                <a:srgbClr val="63AAFE"/>
              </a:solidFill>
              <a:prstDash val="solid"/>
            </a:ln>
          </c:spPr>
          <c:marker>
            <c:symbol val="none"/>
          </c:marker>
          <c:xVal>
            <c:numRef>
              <c:f>'Plateau Plot, air correction'!$K$5:$K$303</c:f>
              <c:numCache>
                <c:formatCode>0.00%</c:formatCode>
                <c:ptCount val="299"/>
                <c:pt idx="0">
                  <c:v>0</c:v>
                </c:pt>
                <c:pt idx="1">
                  <c:v>2.319034788407957E-2</c:v>
                </c:pt>
                <c:pt idx="2">
                  <c:v>2.319034788407957E-2</c:v>
                </c:pt>
                <c:pt idx="3">
                  <c:v>0</c:v>
                </c:pt>
                <c:pt idx="4">
                  <c:v>0</c:v>
                </c:pt>
                <c:pt idx="5">
                  <c:v>2.319034788407957E-2</c:v>
                </c:pt>
                <c:pt idx="6">
                  <c:v>2.319034788407957E-2</c:v>
                </c:pt>
                <c:pt idx="7">
                  <c:v>7.255055304554231E-2</c:v>
                </c:pt>
                <c:pt idx="8">
                  <c:v>7.255055304554231E-2</c:v>
                </c:pt>
                <c:pt idx="9">
                  <c:v>2.319034788407957E-2</c:v>
                </c:pt>
                <c:pt idx="10">
                  <c:v>2.319034788407957E-2</c:v>
                </c:pt>
                <c:pt idx="11">
                  <c:v>7.255055304554231E-2</c:v>
                </c:pt>
                <c:pt idx="12">
                  <c:v>7.255055304554231E-2</c:v>
                </c:pt>
                <c:pt idx="13">
                  <c:v>0.20175309754480691</c:v>
                </c:pt>
                <c:pt idx="14">
                  <c:v>0.20175309754480691</c:v>
                </c:pt>
                <c:pt idx="15">
                  <c:v>7.255055304554231E-2</c:v>
                </c:pt>
                <c:pt idx="16">
                  <c:v>7.255055304554231E-2</c:v>
                </c:pt>
                <c:pt idx="17">
                  <c:v>0.20175309754480691</c:v>
                </c:pt>
                <c:pt idx="18">
                  <c:v>0.20175309754480691</c:v>
                </c:pt>
                <c:pt idx="19">
                  <c:v>0.24837484304147844</c:v>
                </c:pt>
                <c:pt idx="20">
                  <c:v>0.24837484304147844</c:v>
                </c:pt>
                <c:pt idx="21">
                  <c:v>0.20175309754480691</c:v>
                </c:pt>
                <c:pt idx="22">
                  <c:v>0.20175309754480691</c:v>
                </c:pt>
                <c:pt idx="23">
                  <c:v>0.24837484304147844</c:v>
                </c:pt>
                <c:pt idx="24">
                  <c:v>0.24837484304147844</c:v>
                </c:pt>
                <c:pt idx="25">
                  <c:v>0.34341849480945635</c:v>
                </c:pt>
                <c:pt idx="26">
                  <c:v>0.34341849480945635</c:v>
                </c:pt>
                <c:pt idx="27">
                  <c:v>0.24837484304147844</c:v>
                </c:pt>
                <c:pt idx="28">
                  <c:v>0.24837484304147844</c:v>
                </c:pt>
                <c:pt idx="29">
                  <c:v>0.34341849480945635</c:v>
                </c:pt>
                <c:pt idx="30">
                  <c:v>0.34341849480945635</c:v>
                </c:pt>
                <c:pt idx="31">
                  <c:v>0.40995946085179458</c:v>
                </c:pt>
                <c:pt idx="32">
                  <c:v>0.40995946085179458</c:v>
                </c:pt>
                <c:pt idx="33">
                  <c:v>0.34341849480945635</c:v>
                </c:pt>
                <c:pt idx="34">
                  <c:v>0.34341849480945635</c:v>
                </c:pt>
                <c:pt idx="35">
                  <c:v>0.40995946085179458</c:v>
                </c:pt>
                <c:pt idx="36">
                  <c:v>0.40995946085179458</c:v>
                </c:pt>
                <c:pt idx="37">
                  <c:v>0.51329760682217951</c:v>
                </c:pt>
                <c:pt idx="38">
                  <c:v>0.51329760682217951</c:v>
                </c:pt>
                <c:pt idx="39">
                  <c:v>0.40995946085179458</c:v>
                </c:pt>
                <c:pt idx="40">
                  <c:v>0.40995946085179458</c:v>
                </c:pt>
                <c:pt idx="41">
                  <c:v>0.51329760682217951</c:v>
                </c:pt>
                <c:pt idx="42">
                  <c:v>0.51329760682217951</c:v>
                </c:pt>
                <c:pt idx="43">
                  <c:v>0.65145683171110869</c:v>
                </c:pt>
                <c:pt idx="44">
                  <c:v>0.65145683171110869</c:v>
                </c:pt>
                <c:pt idx="45">
                  <c:v>0.51329760682217951</c:v>
                </c:pt>
                <c:pt idx="46">
                  <c:v>0.51329760682217951</c:v>
                </c:pt>
                <c:pt idx="47">
                  <c:v>0.65145683171110869</c:v>
                </c:pt>
                <c:pt idx="48">
                  <c:v>0.65145683171110869</c:v>
                </c:pt>
                <c:pt idx="49">
                  <c:v>0.78827719260875528</c:v>
                </c:pt>
                <c:pt idx="50">
                  <c:v>0.78827719260875528</c:v>
                </c:pt>
                <c:pt idx="51">
                  <c:v>0.65145683171110869</c:v>
                </c:pt>
                <c:pt idx="52">
                  <c:v>0.65145683171110869</c:v>
                </c:pt>
                <c:pt idx="53">
                  <c:v>0.78827719260875528</c:v>
                </c:pt>
                <c:pt idx="54">
                  <c:v>0.78827719260875528</c:v>
                </c:pt>
                <c:pt idx="55">
                  <c:v>0.87637782010134024</c:v>
                </c:pt>
                <c:pt idx="56">
                  <c:v>0.87637782010134024</c:v>
                </c:pt>
                <c:pt idx="57">
                  <c:v>0.78827719260875528</c:v>
                </c:pt>
                <c:pt idx="58">
                  <c:v>0.78827719260875528</c:v>
                </c:pt>
                <c:pt idx="59">
                  <c:v>0.87637782010134024</c:v>
                </c:pt>
                <c:pt idx="60">
                  <c:v>0.87637782010134024</c:v>
                </c:pt>
                <c:pt idx="61">
                  <c:v>0.95723398511673741</c:v>
                </c:pt>
                <c:pt idx="62">
                  <c:v>0.95723398511673741</c:v>
                </c:pt>
                <c:pt idx="63">
                  <c:v>0.87637782010134024</c:v>
                </c:pt>
                <c:pt idx="64">
                  <c:v>0.87637782010134024</c:v>
                </c:pt>
                <c:pt idx="65">
                  <c:v>0.95723398511673741</c:v>
                </c:pt>
                <c:pt idx="66">
                  <c:v>0.95723398511673741</c:v>
                </c:pt>
                <c:pt idx="67">
                  <c:v>0.99999999999999989</c:v>
                </c:pt>
                <c:pt idx="68">
                  <c:v>0.99999999999999989</c:v>
                </c:pt>
                <c:pt idx="69">
                  <c:v>0.95723398511673741</c:v>
                </c:pt>
                <c:pt idx="70">
                  <c:v>0.95723398511673741</c:v>
                </c:pt>
                <c:pt idx="71">
                  <c:v>0.99999999999999989</c:v>
                </c:pt>
                <c:pt idx="72">
                  <c:v>0.99999999999999989</c:v>
                </c:pt>
                <c:pt idx="73">
                  <c:v>0</c:v>
                </c:pt>
                <c:pt idx="74">
                  <c:v>0</c:v>
                </c:pt>
                <c:pt idx="75">
                  <c:v>0.99999999999999989</c:v>
                </c:pt>
                <c:pt idx="76">
                  <c:v>0.99999999999999989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</c:numCache>
            </c:numRef>
          </c:xVal>
          <c:yVal>
            <c:numRef>
              <c:f>'Plateau Plot, air correction'!$L$5:$L$303</c:f>
              <c:numCache>
                <c:formatCode>0.00</c:formatCode>
                <c:ptCount val="299"/>
                <c:pt idx="0">
                  <c:v>3173.410378617265</c:v>
                </c:pt>
                <c:pt idx="1">
                  <c:v>3173.410378617265</c:v>
                </c:pt>
                <c:pt idx="2">
                  <c:v>3271.9696895674529</c:v>
                </c:pt>
                <c:pt idx="3">
                  <c:v>3271.9696895674529</c:v>
                </c:pt>
                <c:pt idx="4">
                  <c:v>3173.410378617265</c:v>
                </c:pt>
                <c:pt idx="5">
                  <c:v>3173.410378617265</c:v>
                </c:pt>
                <c:pt idx="6">
                  <c:v>3771.1727687794655</c:v>
                </c:pt>
                <c:pt idx="7">
                  <c:v>3771.1727687794655</c:v>
                </c:pt>
                <c:pt idx="8">
                  <c:v>3848.6315992470818</c:v>
                </c:pt>
                <c:pt idx="9">
                  <c:v>3848.6315992470818</c:v>
                </c:pt>
                <c:pt idx="10">
                  <c:v>3771.1727687794655</c:v>
                </c:pt>
                <c:pt idx="11">
                  <c:v>3771.1727687794655</c:v>
                </c:pt>
                <c:pt idx="12">
                  <c:v>3768.0303427623753</c:v>
                </c:pt>
                <c:pt idx="13">
                  <c:v>3768.0303427623753</c:v>
                </c:pt>
                <c:pt idx="14">
                  <c:v>3883.7732751174931</c:v>
                </c:pt>
                <c:pt idx="15">
                  <c:v>3883.7732751174931</c:v>
                </c:pt>
                <c:pt idx="16">
                  <c:v>3768.0303427623753</c:v>
                </c:pt>
                <c:pt idx="17">
                  <c:v>3768.0303427623753</c:v>
                </c:pt>
                <c:pt idx="18">
                  <c:v>3920.9595210420562</c:v>
                </c:pt>
                <c:pt idx="19">
                  <c:v>3920.9595210420562</c:v>
                </c:pt>
                <c:pt idx="20">
                  <c:v>3999.1335798508403</c:v>
                </c:pt>
                <c:pt idx="21">
                  <c:v>3999.1335798508403</c:v>
                </c:pt>
                <c:pt idx="22">
                  <c:v>3920.9595210420562</c:v>
                </c:pt>
                <c:pt idx="23">
                  <c:v>3920.9595210420562</c:v>
                </c:pt>
                <c:pt idx="24">
                  <c:v>3780.3703967045012</c:v>
                </c:pt>
                <c:pt idx="25">
                  <c:v>3780.3703967045012</c:v>
                </c:pt>
                <c:pt idx="26">
                  <c:v>3969.1359936270264</c:v>
                </c:pt>
                <c:pt idx="27">
                  <c:v>3969.1359936270264</c:v>
                </c:pt>
                <c:pt idx="28">
                  <c:v>3780.3703967045012</c:v>
                </c:pt>
                <c:pt idx="29">
                  <c:v>3780.3703967045012</c:v>
                </c:pt>
                <c:pt idx="30">
                  <c:v>3978.6714416743635</c:v>
                </c:pt>
                <c:pt idx="31">
                  <c:v>3978.6714416743635</c:v>
                </c:pt>
                <c:pt idx="32">
                  <c:v>4007.1008825070057</c:v>
                </c:pt>
                <c:pt idx="33">
                  <c:v>4007.1008825070057</c:v>
                </c:pt>
                <c:pt idx="34">
                  <c:v>3978.6714416743635</c:v>
                </c:pt>
                <c:pt idx="35">
                  <c:v>3978.6714416743635</c:v>
                </c:pt>
                <c:pt idx="36">
                  <c:v>4013.0511809695422</c:v>
                </c:pt>
                <c:pt idx="37">
                  <c:v>4013.0511809695422</c:v>
                </c:pt>
                <c:pt idx="38">
                  <c:v>4029.4450796879141</c:v>
                </c:pt>
                <c:pt idx="39">
                  <c:v>4029.4450796879141</c:v>
                </c:pt>
                <c:pt idx="40">
                  <c:v>4013.0511809695422</c:v>
                </c:pt>
                <c:pt idx="41">
                  <c:v>4013.0511809695422</c:v>
                </c:pt>
                <c:pt idx="42">
                  <c:v>4016.3359112604967</c:v>
                </c:pt>
                <c:pt idx="43">
                  <c:v>4016.3359112604967</c:v>
                </c:pt>
                <c:pt idx="44">
                  <c:v>4030.1775077028515</c:v>
                </c:pt>
                <c:pt idx="45">
                  <c:v>4030.1775077028515</c:v>
                </c:pt>
                <c:pt idx="46">
                  <c:v>4016.3359112604967</c:v>
                </c:pt>
                <c:pt idx="47">
                  <c:v>4016.3359112604967</c:v>
                </c:pt>
                <c:pt idx="48">
                  <c:v>3967.1854723522169</c:v>
                </c:pt>
                <c:pt idx="49">
                  <c:v>3967.1854723522169</c:v>
                </c:pt>
                <c:pt idx="50">
                  <c:v>3979.6200020003721</c:v>
                </c:pt>
                <c:pt idx="51">
                  <c:v>3979.6200020003721</c:v>
                </c:pt>
                <c:pt idx="52">
                  <c:v>3967.1854723522169</c:v>
                </c:pt>
                <c:pt idx="53">
                  <c:v>3967.1854723522169</c:v>
                </c:pt>
                <c:pt idx="54">
                  <c:v>3966.1746213799215</c:v>
                </c:pt>
                <c:pt idx="55">
                  <c:v>3966.1746213799215</c:v>
                </c:pt>
                <c:pt idx="56">
                  <c:v>3986.3318752286623</c:v>
                </c:pt>
                <c:pt idx="57">
                  <c:v>3986.3318752286623</c:v>
                </c:pt>
                <c:pt idx="58">
                  <c:v>3966.1746213799215</c:v>
                </c:pt>
                <c:pt idx="59">
                  <c:v>3966.1746213799215</c:v>
                </c:pt>
                <c:pt idx="60">
                  <c:v>3884.3613740196793</c:v>
                </c:pt>
                <c:pt idx="61">
                  <c:v>3884.3613740196793</c:v>
                </c:pt>
                <c:pt idx="62">
                  <c:v>3916.8987224929565</c:v>
                </c:pt>
                <c:pt idx="63">
                  <c:v>3916.8987224929565</c:v>
                </c:pt>
                <c:pt idx="64">
                  <c:v>3884.3613740196793</c:v>
                </c:pt>
                <c:pt idx="65">
                  <c:v>3884.3613740196793</c:v>
                </c:pt>
                <c:pt idx="66">
                  <c:v>3849.0345755453618</c:v>
                </c:pt>
                <c:pt idx="67">
                  <c:v>3849.0345755453618</c:v>
                </c:pt>
                <c:pt idx="68">
                  <c:v>3871.2288753830899</c:v>
                </c:pt>
                <c:pt idx="69">
                  <c:v>3871.2288753830899</c:v>
                </c:pt>
                <c:pt idx="70">
                  <c:v>3849.0345755453618</c:v>
                </c:pt>
                <c:pt idx="71">
                  <c:v>3849.0345755453618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BS 42</c:v>
          </c:tx>
          <c:marker>
            <c:symbol val="none"/>
          </c:marker>
          <c:xVal>
            <c:numRef>
              <c:f>'[1]Plateau Plot, air correction'!$K$5:$K$114</c:f>
              <c:numCache>
                <c:formatCode>General</c:formatCode>
                <c:ptCount val="110"/>
                <c:pt idx="0">
                  <c:v>0</c:v>
                </c:pt>
                <c:pt idx="1">
                  <c:v>5.2093285098293559E-4</c:v>
                </c:pt>
                <c:pt idx="2">
                  <c:v>5.2093285098293559E-4</c:v>
                </c:pt>
                <c:pt idx="3">
                  <c:v>0</c:v>
                </c:pt>
                <c:pt idx="4">
                  <c:v>0</c:v>
                </c:pt>
                <c:pt idx="5">
                  <c:v>5.2093285098293559E-4</c:v>
                </c:pt>
                <c:pt idx="6">
                  <c:v>5.2093285098293559E-4</c:v>
                </c:pt>
                <c:pt idx="7">
                  <c:v>7.7729636488082718E-4</c:v>
                </c:pt>
                <c:pt idx="8">
                  <c:v>7.7729636488082718E-4</c:v>
                </c:pt>
                <c:pt idx="9">
                  <c:v>5.2093285098293559E-4</c:v>
                </c:pt>
                <c:pt idx="10">
                  <c:v>5.2093285098293559E-4</c:v>
                </c:pt>
                <c:pt idx="11">
                  <c:v>7.7729636488082718E-4</c:v>
                </c:pt>
                <c:pt idx="12">
                  <c:v>7.7729636488082718E-4</c:v>
                </c:pt>
                <c:pt idx="13">
                  <c:v>2.2048955044321771E-3</c:v>
                </c:pt>
                <c:pt idx="14">
                  <c:v>2.2048955044321771E-3</c:v>
                </c:pt>
                <c:pt idx="15">
                  <c:v>7.7729636488082718E-4</c:v>
                </c:pt>
                <c:pt idx="16">
                  <c:v>7.7729636488082718E-4</c:v>
                </c:pt>
                <c:pt idx="17">
                  <c:v>2.2048955044321771E-3</c:v>
                </c:pt>
                <c:pt idx="18">
                  <c:v>2.2048955044321771E-3</c:v>
                </c:pt>
                <c:pt idx="19">
                  <c:v>3.8416556275394607E-3</c:v>
                </c:pt>
                <c:pt idx="20">
                  <c:v>3.8416556275394607E-3</c:v>
                </c:pt>
                <c:pt idx="21">
                  <c:v>2.2048955044321771E-3</c:v>
                </c:pt>
                <c:pt idx="22">
                  <c:v>2.2048955044321771E-3</c:v>
                </c:pt>
                <c:pt idx="23">
                  <c:v>3.8416556275394607E-3</c:v>
                </c:pt>
                <c:pt idx="24">
                  <c:v>3.8416556275394607E-3</c:v>
                </c:pt>
                <c:pt idx="25">
                  <c:v>4.9615731791153618E-3</c:v>
                </c:pt>
                <c:pt idx="26">
                  <c:v>4.9615731791153618E-3</c:v>
                </c:pt>
                <c:pt idx="27">
                  <c:v>3.8416556275394607E-3</c:v>
                </c:pt>
                <c:pt idx="28">
                  <c:v>3.8416556275394607E-3</c:v>
                </c:pt>
                <c:pt idx="29">
                  <c:v>4.9615731791153618E-3</c:v>
                </c:pt>
                <c:pt idx="30">
                  <c:v>4.9615731791153618E-3</c:v>
                </c:pt>
                <c:pt idx="31">
                  <c:v>8.2100242376134114E-3</c:v>
                </c:pt>
                <c:pt idx="32">
                  <c:v>8.2100242376134114E-3</c:v>
                </c:pt>
                <c:pt idx="33">
                  <c:v>4.9615731791153618E-3</c:v>
                </c:pt>
                <c:pt idx="34">
                  <c:v>4.9615731791153618E-3</c:v>
                </c:pt>
                <c:pt idx="35">
                  <c:v>8.2100242376134114E-3</c:v>
                </c:pt>
                <c:pt idx="36">
                  <c:v>8.2100242376134114E-3</c:v>
                </c:pt>
                <c:pt idx="37">
                  <c:v>1.1256228891385152E-2</c:v>
                </c:pt>
                <c:pt idx="38">
                  <c:v>1.1256228891385152E-2</c:v>
                </c:pt>
                <c:pt idx="39">
                  <c:v>8.2100242376134114E-3</c:v>
                </c:pt>
                <c:pt idx="40">
                  <c:v>8.2100242376134114E-3</c:v>
                </c:pt>
                <c:pt idx="41">
                  <c:v>1.1256228891385152E-2</c:v>
                </c:pt>
                <c:pt idx="42">
                  <c:v>1.1256228891385152E-2</c:v>
                </c:pt>
                <c:pt idx="43">
                  <c:v>1.9269125224442959E-2</c:v>
                </c:pt>
                <c:pt idx="44">
                  <c:v>1.9269125224442959E-2</c:v>
                </c:pt>
                <c:pt idx="45">
                  <c:v>1.1256228891385152E-2</c:v>
                </c:pt>
                <c:pt idx="46">
                  <c:v>1.1256228891385152E-2</c:v>
                </c:pt>
                <c:pt idx="47">
                  <c:v>1.9269125224442959E-2</c:v>
                </c:pt>
                <c:pt idx="48">
                  <c:v>1.9269125224442959E-2</c:v>
                </c:pt>
                <c:pt idx="49">
                  <c:v>3.1212277454662027E-2</c:v>
                </c:pt>
                <c:pt idx="50">
                  <c:v>3.1212277454662027E-2</c:v>
                </c:pt>
                <c:pt idx="51">
                  <c:v>1.9269125224442959E-2</c:v>
                </c:pt>
                <c:pt idx="52">
                  <c:v>1.9269125224442959E-2</c:v>
                </c:pt>
                <c:pt idx="53">
                  <c:v>3.1212277454662027E-2</c:v>
                </c:pt>
                <c:pt idx="54">
                  <c:v>3.1212277454662027E-2</c:v>
                </c:pt>
                <c:pt idx="55">
                  <c:v>6.787765073959362E-2</c:v>
                </c:pt>
                <c:pt idx="56">
                  <c:v>6.787765073959362E-2</c:v>
                </c:pt>
                <c:pt idx="57">
                  <c:v>3.1212277454662027E-2</c:v>
                </c:pt>
                <c:pt idx="58">
                  <c:v>3.1212277454662027E-2</c:v>
                </c:pt>
                <c:pt idx="59">
                  <c:v>6.787765073959362E-2</c:v>
                </c:pt>
                <c:pt idx="60">
                  <c:v>6.787765073959362E-2</c:v>
                </c:pt>
                <c:pt idx="61">
                  <c:v>0.1072769033222372</c:v>
                </c:pt>
                <c:pt idx="62">
                  <c:v>0.1072769033222372</c:v>
                </c:pt>
                <c:pt idx="63">
                  <c:v>6.787765073959362E-2</c:v>
                </c:pt>
                <c:pt idx="64">
                  <c:v>6.787765073959362E-2</c:v>
                </c:pt>
                <c:pt idx="65">
                  <c:v>0.1072769033222372</c:v>
                </c:pt>
                <c:pt idx="66">
                  <c:v>0.1072769033222372</c:v>
                </c:pt>
                <c:pt idx="67">
                  <c:v>0.17184879654846327</c:v>
                </c:pt>
                <c:pt idx="68">
                  <c:v>0.17184879654846327</c:v>
                </c:pt>
                <c:pt idx="69">
                  <c:v>0.1072769033222372</c:v>
                </c:pt>
                <c:pt idx="70">
                  <c:v>0.1072769033222372</c:v>
                </c:pt>
                <c:pt idx="71">
                  <c:v>0.17184879654846327</c:v>
                </c:pt>
                <c:pt idx="72">
                  <c:v>0.17184879654846327</c:v>
                </c:pt>
                <c:pt idx="73">
                  <c:v>0.26418568286836841</c:v>
                </c:pt>
                <c:pt idx="74">
                  <c:v>0.26418568286836841</c:v>
                </c:pt>
                <c:pt idx="75">
                  <c:v>0.17184879654846327</c:v>
                </c:pt>
                <c:pt idx="76">
                  <c:v>0.17184879654846327</c:v>
                </c:pt>
                <c:pt idx="77">
                  <c:v>0.26418568286836841</c:v>
                </c:pt>
                <c:pt idx="78">
                  <c:v>0.26418568286836841</c:v>
                </c:pt>
                <c:pt idx="79">
                  <c:v>0.33727889568847974</c:v>
                </c:pt>
                <c:pt idx="80">
                  <c:v>0.33727889568847974</c:v>
                </c:pt>
                <c:pt idx="81">
                  <c:v>0.26418568286836841</c:v>
                </c:pt>
                <c:pt idx="82">
                  <c:v>0.26418568286836841</c:v>
                </c:pt>
                <c:pt idx="83">
                  <c:v>0.33727889568847974</c:v>
                </c:pt>
                <c:pt idx="84">
                  <c:v>0.33727889568847974</c:v>
                </c:pt>
                <c:pt idx="85">
                  <c:v>0.440701580458153</c:v>
                </c:pt>
                <c:pt idx="86">
                  <c:v>0.440701580458153</c:v>
                </c:pt>
                <c:pt idx="87">
                  <c:v>0.33727889568847974</c:v>
                </c:pt>
                <c:pt idx="88">
                  <c:v>0.33727889568847974</c:v>
                </c:pt>
                <c:pt idx="89">
                  <c:v>0.440701580458153</c:v>
                </c:pt>
                <c:pt idx="90">
                  <c:v>0.440701580458153</c:v>
                </c:pt>
                <c:pt idx="91">
                  <c:v>0.60069921054150388</c:v>
                </c:pt>
                <c:pt idx="92">
                  <c:v>0.60069921054150388</c:v>
                </c:pt>
                <c:pt idx="93">
                  <c:v>0.440701580458153</c:v>
                </c:pt>
                <c:pt idx="94">
                  <c:v>0.440701580458153</c:v>
                </c:pt>
                <c:pt idx="95">
                  <c:v>0.60069921054150388</c:v>
                </c:pt>
                <c:pt idx="96">
                  <c:v>0.60069921054150388</c:v>
                </c:pt>
                <c:pt idx="97">
                  <c:v>0.78118942851166562</c:v>
                </c:pt>
                <c:pt idx="98">
                  <c:v>0.78118942851166562</c:v>
                </c:pt>
                <c:pt idx="99">
                  <c:v>0.60069921054150388</c:v>
                </c:pt>
                <c:pt idx="100">
                  <c:v>0.60069921054150388</c:v>
                </c:pt>
                <c:pt idx="101">
                  <c:v>0.78118942851166562</c:v>
                </c:pt>
                <c:pt idx="102">
                  <c:v>0.78118942851166562</c:v>
                </c:pt>
                <c:pt idx="103">
                  <c:v>0.88736021396148956</c:v>
                </c:pt>
                <c:pt idx="104">
                  <c:v>0.88736021396148956</c:v>
                </c:pt>
                <c:pt idx="105">
                  <c:v>0.78118942851166562</c:v>
                </c:pt>
                <c:pt idx="106">
                  <c:v>0.78118942851166562</c:v>
                </c:pt>
                <c:pt idx="107">
                  <c:v>0.88736021396148956</c:v>
                </c:pt>
                <c:pt idx="108">
                  <c:v>0.88736021396148956</c:v>
                </c:pt>
                <c:pt idx="109">
                  <c:v>1.0000000000000002</c:v>
                </c:pt>
              </c:numCache>
            </c:numRef>
          </c:xVal>
          <c:yVal>
            <c:numRef>
              <c:f>'[1]Plateau Plot, air correction'!$L$5:$L$114</c:f>
              <c:numCache>
                <c:formatCode>General</c:formatCode>
                <c:ptCount val="110"/>
                <c:pt idx="0">
                  <c:v>-5000</c:v>
                </c:pt>
                <c:pt idx="1">
                  <c:v>-5000</c:v>
                </c:pt>
                <c:pt idx="2">
                  <c:v>5000</c:v>
                </c:pt>
                <c:pt idx="3">
                  <c:v>5000</c:v>
                </c:pt>
                <c:pt idx="4">
                  <c:v>-5000</c:v>
                </c:pt>
                <c:pt idx="5">
                  <c:v>-5000</c:v>
                </c:pt>
                <c:pt idx="6">
                  <c:v>-5000</c:v>
                </c:pt>
                <c:pt idx="7">
                  <c:v>-5000</c:v>
                </c:pt>
                <c:pt idx="8">
                  <c:v>5000</c:v>
                </c:pt>
                <c:pt idx="9">
                  <c:v>5000</c:v>
                </c:pt>
                <c:pt idx="10">
                  <c:v>-5000</c:v>
                </c:pt>
                <c:pt idx="11">
                  <c:v>-5000</c:v>
                </c:pt>
                <c:pt idx="12">
                  <c:v>1407.6076839939055</c:v>
                </c:pt>
                <c:pt idx="13">
                  <c:v>1407.6076839939055</c:v>
                </c:pt>
                <c:pt idx="14">
                  <c:v>2351.0660941762562</c:v>
                </c:pt>
                <c:pt idx="15">
                  <c:v>2351.0660941762562</c:v>
                </c:pt>
                <c:pt idx="16">
                  <c:v>1407.6076839939055</c:v>
                </c:pt>
                <c:pt idx="17">
                  <c:v>1407.6076839939055</c:v>
                </c:pt>
                <c:pt idx="18">
                  <c:v>2040.2441594225629</c:v>
                </c:pt>
                <c:pt idx="19">
                  <c:v>2040.2441594225629</c:v>
                </c:pt>
                <c:pt idx="20">
                  <c:v>2733.4778874450449</c:v>
                </c:pt>
                <c:pt idx="21">
                  <c:v>2733.4778874450449</c:v>
                </c:pt>
                <c:pt idx="22">
                  <c:v>2040.2441594225629</c:v>
                </c:pt>
                <c:pt idx="23">
                  <c:v>2040.2441594225629</c:v>
                </c:pt>
                <c:pt idx="24">
                  <c:v>3153.7047978470096</c:v>
                </c:pt>
                <c:pt idx="25">
                  <c:v>3153.7047978470096</c:v>
                </c:pt>
                <c:pt idx="26">
                  <c:v>3609.1817362066226</c:v>
                </c:pt>
                <c:pt idx="27">
                  <c:v>3609.1817362066226</c:v>
                </c:pt>
                <c:pt idx="28">
                  <c:v>3153.7047978470096</c:v>
                </c:pt>
                <c:pt idx="29">
                  <c:v>3153.7047978470096</c:v>
                </c:pt>
                <c:pt idx="30">
                  <c:v>3208.473174948308</c:v>
                </c:pt>
                <c:pt idx="31">
                  <c:v>3208.473174948308</c:v>
                </c:pt>
                <c:pt idx="32">
                  <c:v>3397.6900652196846</c:v>
                </c:pt>
                <c:pt idx="33">
                  <c:v>3397.6900652196846</c:v>
                </c:pt>
                <c:pt idx="34">
                  <c:v>3208.473174948308</c:v>
                </c:pt>
                <c:pt idx="35">
                  <c:v>3208.473174948308</c:v>
                </c:pt>
                <c:pt idx="36">
                  <c:v>3699.5009980683344</c:v>
                </c:pt>
                <c:pt idx="37">
                  <c:v>3699.5009980683344</c:v>
                </c:pt>
                <c:pt idx="38">
                  <c:v>3909.4103739000257</c:v>
                </c:pt>
                <c:pt idx="39">
                  <c:v>3909.4103739000257</c:v>
                </c:pt>
                <c:pt idx="40">
                  <c:v>3699.5009980683344</c:v>
                </c:pt>
                <c:pt idx="41">
                  <c:v>3699.5009980683344</c:v>
                </c:pt>
                <c:pt idx="42">
                  <c:v>3663.869029121825</c:v>
                </c:pt>
                <c:pt idx="43">
                  <c:v>3663.869029121825</c:v>
                </c:pt>
                <c:pt idx="44">
                  <c:v>3755.2057969224029</c:v>
                </c:pt>
                <c:pt idx="45">
                  <c:v>3755.2057969224029</c:v>
                </c:pt>
                <c:pt idx="46">
                  <c:v>3663.869029121825</c:v>
                </c:pt>
                <c:pt idx="47">
                  <c:v>3663.869029121825</c:v>
                </c:pt>
                <c:pt idx="48">
                  <c:v>3690.3042813684733</c:v>
                </c:pt>
                <c:pt idx="49">
                  <c:v>3690.3042813684733</c:v>
                </c:pt>
                <c:pt idx="50">
                  <c:v>3854.2440588853106</c:v>
                </c:pt>
                <c:pt idx="51">
                  <c:v>3854.2440588853106</c:v>
                </c:pt>
                <c:pt idx="52">
                  <c:v>3690.3042813684733</c:v>
                </c:pt>
                <c:pt idx="53">
                  <c:v>3690.3042813684733</c:v>
                </c:pt>
                <c:pt idx="54">
                  <c:v>3676.0804044731476</c:v>
                </c:pt>
                <c:pt idx="55">
                  <c:v>3676.0804044731476</c:v>
                </c:pt>
                <c:pt idx="56">
                  <c:v>3852.3878272864195</c:v>
                </c:pt>
                <c:pt idx="57">
                  <c:v>3852.3878272864195</c:v>
                </c:pt>
                <c:pt idx="58">
                  <c:v>3676.0804044731476</c:v>
                </c:pt>
                <c:pt idx="59">
                  <c:v>3676.0804044731476</c:v>
                </c:pt>
                <c:pt idx="60">
                  <c:v>3535.644191259305</c:v>
                </c:pt>
                <c:pt idx="61">
                  <c:v>3535.644191259305</c:v>
                </c:pt>
                <c:pt idx="62">
                  <c:v>3911.9704145698993</c:v>
                </c:pt>
                <c:pt idx="63">
                  <c:v>3911.9704145698993</c:v>
                </c:pt>
                <c:pt idx="64">
                  <c:v>3535.644191259305</c:v>
                </c:pt>
                <c:pt idx="65">
                  <c:v>3535.644191259305</c:v>
                </c:pt>
                <c:pt idx="66">
                  <c:v>3362.0334080104176</c:v>
                </c:pt>
                <c:pt idx="67">
                  <c:v>3362.0334080104176</c:v>
                </c:pt>
                <c:pt idx="68">
                  <c:v>3936.229618273398</c:v>
                </c:pt>
                <c:pt idx="69">
                  <c:v>3936.229618273398</c:v>
                </c:pt>
                <c:pt idx="70">
                  <c:v>3362.0334080104176</c:v>
                </c:pt>
                <c:pt idx="71">
                  <c:v>3362.0334080104176</c:v>
                </c:pt>
                <c:pt idx="72">
                  <c:v>3495.3161772336198</c:v>
                </c:pt>
                <c:pt idx="73">
                  <c:v>3495.3161772336198</c:v>
                </c:pt>
                <c:pt idx="74">
                  <c:v>3946.9479111717865</c:v>
                </c:pt>
                <c:pt idx="75">
                  <c:v>3946.9479111717865</c:v>
                </c:pt>
                <c:pt idx="76">
                  <c:v>3495.3161772336198</c:v>
                </c:pt>
                <c:pt idx="77">
                  <c:v>3495.3161772336198</c:v>
                </c:pt>
                <c:pt idx="78">
                  <c:v>3805.090882490194</c:v>
                </c:pt>
                <c:pt idx="79">
                  <c:v>3805.090882490194</c:v>
                </c:pt>
                <c:pt idx="80">
                  <c:v>3963.8622104594328</c:v>
                </c:pt>
                <c:pt idx="81">
                  <c:v>3963.8622104594328</c:v>
                </c:pt>
                <c:pt idx="82">
                  <c:v>3805.090882490194</c:v>
                </c:pt>
                <c:pt idx="83">
                  <c:v>3805.090882490194</c:v>
                </c:pt>
                <c:pt idx="84">
                  <c:v>3886.607204359364</c:v>
                </c:pt>
                <c:pt idx="85">
                  <c:v>3886.607204359364</c:v>
                </c:pt>
                <c:pt idx="86">
                  <c:v>3951.2430405853656</c:v>
                </c:pt>
                <c:pt idx="87">
                  <c:v>3951.2430405853656</c:v>
                </c:pt>
                <c:pt idx="88">
                  <c:v>3886.607204359364</c:v>
                </c:pt>
                <c:pt idx="89">
                  <c:v>3886.607204359364</c:v>
                </c:pt>
                <c:pt idx="90">
                  <c:v>3931.6772913827267</c:v>
                </c:pt>
                <c:pt idx="91">
                  <c:v>3931.6772913827267</c:v>
                </c:pt>
                <c:pt idx="92">
                  <c:v>3968.0878239593762</c:v>
                </c:pt>
                <c:pt idx="93">
                  <c:v>3968.0878239593762</c:v>
                </c:pt>
                <c:pt idx="94">
                  <c:v>3931.6772913827267</c:v>
                </c:pt>
                <c:pt idx="95">
                  <c:v>3931.6772913827267</c:v>
                </c:pt>
                <c:pt idx="96">
                  <c:v>3910.4985395486883</c:v>
                </c:pt>
                <c:pt idx="97">
                  <c:v>3910.4985395486883</c:v>
                </c:pt>
                <c:pt idx="98">
                  <c:v>3961.5254929139574</c:v>
                </c:pt>
                <c:pt idx="99">
                  <c:v>3961.5254929139574</c:v>
                </c:pt>
                <c:pt idx="100">
                  <c:v>3910.4985395486883</c:v>
                </c:pt>
                <c:pt idx="101">
                  <c:v>3910.4985395486883</c:v>
                </c:pt>
                <c:pt idx="102">
                  <c:v>3881.5911303906219</c:v>
                </c:pt>
                <c:pt idx="103">
                  <c:v>3881.5911303906219</c:v>
                </c:pt>
                <c:pt idx="104">
                  <c:v>3928.6092379345769</c:v>
                </c:pt>
                <c:pt idx="105">
                  <c:v>3928.6092379345769</c:v>
                </c:pt>
                <c:pt idx="106">
                  <c:v>3881.5911303906219</c:v>
                </c:pt>
                <c:pt idx="107">
                  <c:v>3881.5911303906219</c:v>
                </c:pt>
                <c:pt idx="108">
                  <c:v>3842.5937495604417</c:v>
                </c:pt>
                <c:pt idx="109">
                  <c:v>3842.5937495604417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3659520"/>
        <c:axId val="-123663328"/>
      </c:scatterChart>
      <c:valAx>
        <c:axId val="-123659520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% 39Ar</a:t>
                </a:r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23663328"/>
        <c:crossesAt val="0"/>
        <c:crossBetween val="midCat"/>
      </c:valAx>
      <c:valAx>
        <c:axId val="-123663328"/>
        <c:scaling>
          <c:orientation val="minMax"/>
          <c:max val="4100"/>
          <c:min val="3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Age(Ma)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23659520"/>
        <c:crossesAt val="0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/>
      <c:overlay val="0"/>
    </c:legend>
    <c:plotVisOnly val="1"/>
    <c:dispBlanksAs val="span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AAAD2-1DD3-46B3-9183-20DA2522DE8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E0F12-78CD-42FA-AED4-5447AEA79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2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0F12-78CD-42FA-AED4-5447AEA79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2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7FF2-0D16-465E-B765-4CD352B85CA1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AA86-6BF3-491A-B9A5-FD08E4B1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9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7FF2-0D16-465E-B765-4CD352B85CA1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AA86-6BF3-491A-B9A5-FD08E4B1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0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7FF2-0D16-465E-B765-4CD352B85CA1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AA86-6BF3-491A-B9A5-FD08E4B1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2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7FF2-0D16-465E-B765-4CD352B85CA1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AA86-6BF3-491A-B9A5-FD08E4B1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7FF2-0D16-465E-B765-4CD352B85CA1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AA86-6BF3-491A-B9A5-FD08E4B1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4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7FF2-0D16-465E-B765-4CD352B85CA1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AA86-6BF3-491A-B9A5-FD08E4B1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2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7FF2-0D16-465E-B765-4CD352B85CA1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AA86-6BF3-491A-B9A5-FD08E4B1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7FF2-0D16-465E-B765-4CD352B85CA1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AA86-6BF3-491A-B9A5-FD08E4B1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7FF2-0D16-465E-B765-4CD352B85CA1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AA86-6BF3-491A-B9A5-FD08E4B1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2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7FF2-0D16-465E-B765-4CD352B85CA1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AA86-6BF3-491A-B9A5-FD08E4B1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9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7FF2-0D16-465E-B765-4CD352B85CA1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AA86-6BF3-491A-B9A5-FD08E4B1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3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47FF2-0D16-465E-B765-4CD352B85CA1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5AA86-6BF3-491A-B9A5-FD08E4B1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5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60308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L. B. Seifert, D. A. </a:t>
            </a:r>
            <a:r>
              <a:rPr lang="en-US" sz="2000" dirty="0" err="1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Kring</a:t>
            </a:r>
            <a:r>
              <a:rPr lang="en-US" sz="20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and T. D. </a:t>
            </a:r>
            <a:r>
              <a:rPr lang="en-US" sz="20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Swindle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NASA Space Grant Symposium Tempe, AZ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April 21-22, 2017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552352"/>
            <a:ext cx="8388555" cy="1975581"/>
          </a:xfrm>
        </p:spPr>
        <p:txBody>
          <a:bodyPr>
            <a:noAutofit/>
          </a:bodyPr>
          <a:lstStyle/>
          <a:p>
            <a:r>
              <a:rPr lang="en-US" sz="5000" b="1" baseline="30000" dirty="0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40</a:t>
            </a:r>
            <a:r>
              <a:rPr lang="en-US" sz="5000" b="1" dirty="0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Ar-</a:t>
            </a:r>
            <a:r>
              <a:rPr lang="en-US" sz="5000" b="1" baseline="30000" dirty="0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39</a:t>
            </a:r>
            <a:r>
              <a:rPr lang="en-US" sz="5000" b="1" dirty="0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Ar Dating of Apollo Impact Melts- Searching for </a:t>
            </a:r>
            <a:r>
              <a:rPr lang="en-US" sz="5000" b="1" dirty="0" err="1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Imbrium</a:t>
            </a:r>
            <a:endParaRPr lang="en-US" sz="5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98" y="5214960"/>
            <a:ext cx="1506555" cy="1392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11" y="4930493"/>
            <a:ext cx="1255823" cy="1676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555" y="5173584"/>
            <a:ext cx="1510889" cy="1474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20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081" y="5444558"/>
            <a:ext cx="3113627" cy="9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9803" y="1923903"/>
            <a:ext cx="8388555" cy="1975581"/>
          </a:xfrm>
        </p:spPr>
        <p:txBody>
          <a:bodyPr>
            <a:noAutofit/>
          </a:bodyPr>
          <a:lstStyle/>
          <a:p>
            <a:r>
              <a:rPr lang="en-US" sz="8800" b="1" baseline="30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Thank You</a:t>
            </a:r>
            <a:r>
              <a:rPr lang="en-US" sz="8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98" y="5214960"/>
            <a:ext cx="1506555" cy="1392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11" y="4930493"/>
            <a:ext cx="1255823" cy="1676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555" y="5173584"/>
            <a:ext cx="1510889" cy="1474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20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081" y="5444558"/>
            <a:ext cx="3113627" cy="9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2181" y="3675393"/>
            <a:ext cx="2802272" cy="2725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3427" y="6519446"/>
            <a:ext cx="4543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smtClean="0"/>
              <a:t>commons.wikimedia.org/wiki/File:Imbrium_location.jpg</a:t>
            </a:r>
          </a:p>
          <a:p>
            <a:r>
              <a:rPr lang="en-US" sz="800" dirty="0"/>
              <a:t>https://en.wikipedia.org/wiki/Late_Heavy_Bombardment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5916" y="1690688"/>
            <a:ext cx="783035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Late Heavy Bombardment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Controversial theory that during the period 3.8-4.1Ga, the terrestrial planets were heavily bombarded by </a:t>
            </a:r>
            <a:r>
              <a:rPr lang="en-US" sz="2400" dirty="0" smtClean="0">
                <a:solidFill>
                  <a:schemeClr val="bg1"/>
                </a:solidFill>
              </a:rPr>
              <a:t>asteroids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Imbrium</a:t>
            </a:r>
            <a:r>
              <a:rPr lang="en-US" sz="2400" dirty="0" smtClean="0">
                <a:solidFill>
                  <a:schemeClr val="bg1"/>
                </a:solidFill>
              </a:rPr>
              <a:t> Basin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One </a:t>
            </a:r>
            <a:r>
              <a:rPr lang="en-US" sz="2400" dirty="0">
                <a:solidFill>
                  <a:prstClr val="white"/>
                </a:solidFill>
              </a:rPr>
              <a:t>of the largest impact craters on the </a:t>
            </a:r>
            <a:r>
              <a:rPr lang="en-US" sz="2400" dirty="0" smtClean="0">
                <a:solidFill>
                  <a:prstClr val="white"/>
                </a:solidFill>
              </a:rPr>
              <a:t>Moon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Landing site for Apollo 15, 17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Thought to have formed during the Late Heavy Bombardment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Age ~3.9-4.0Ga</a:t>
            </a:r>
            <a:endParaRPr lang="en-US" sz="2400" dirty="0" smtClean="0">
              <a:solidFill>
                <a:prstClr val="white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0" y="6357596"/>
            <a:ext cx="481929" cy="446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181" y="139520"/>
            <a:ext cx="2802272" cy="34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3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963" y="25517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Objectives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962" y="1313107"/>
            <a:ext cx="11370037" cy="4351338"/>
          </a:xfrm>
        </p:spPr>
        <p:txBody>
          <a:bodyPr/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Apollo 15 </a:t>
            </a:r>
            <a:endParaRPr lang="en-US" dirty="0" smtClean="0">
              <a:solidFill>
                <a:prstClr val="white"/>
              </a:solidFill>
            </a:endParaRPr>
          </a:p>
          <a:p>
            <a:pPr lvl="1"/>
            <a:r>
              <a:rPr lang="en-US" dirty="0">
                <a:solidFill>
                  <a:prstClr val="white"/>
                </a:solidFill>
              </a:rPr>
              <a:t>Landing site: </a:t>
            </a:r>
            <a:r>
              <a:rPr lang="en-US" dirty="0" smtClean="0">
                <a:solidFill>
                  <a:prstClr val="white"/>
                </a:solidFill>
              </a:rPr>
              <a:t>Hadley–Apennine- eastern edge of </a:t>
            </a:r>
            <a:r>
              <a:rPr lang="en-US" dirty="0" err="1" smtClean="0">
                <a:solidFill>
                  <a:prstClr val="white"/>
                </a:solidFill>
              </a:rPr>
              <a:t>Imbrium</a:t>
            </a:r>
            <a:r>
              <a:rPr lang="en-US" dirty="0" smtClean="0">
                <a:solidFill>
                  <a:prstClr val="white"/>
                </a:solidFill>
              </a:rPr>
              <a:t> basin</a:t>
            </a:r>
            <a:endParaRPr lang="en-US" dirty="0">
              <a:solidFill>
                <a:prstClr val="white"/>
              </a:solidFill>
            </a:endParaRPr>
          </a:p>
          <a:p>
            <a:pPr lvl="1"/>
            <a:r>
              <a:rPr lang="en-US" dirty="0" smtClean="0">
                <a:solidFill>
                  <a:prstClr val="white"/>
                </a:solidFill>
              </a:rPr>
              <a:t>Determine </a:t>
            </a:r>
            <a:r>
              <a:rPr lang="en-US" dirty="0">
                <a:solidFill>
                  <a:prstClr val="white"/>
                </a:solidFill>
              </a:rPr>
              <a:t>a more definitive age for </a:t>
            </a:r>
            <a:r>
              <a:rPr lang="en-US" dirty="0" err="1">
                <a:solidFill>
                  <a:prstClr val="white"/>
                </a:solidFill>
              </a:rPr>
              <a:t>Imbrium</a:t>
            </a:r>
            <a:r>
              <a:rPr lang="en-US" dirty="0">
                <a:solidFill>
                  <a:prstClr val="white"/>
                </a:solidFill>
              </a:rPr>
              <a:t> impact </a:t>
            </a:r>
            <a:r>
              <a:rPr lang="en-US" dirty="0" smtClean="0">
                <a:solidFill>
                  <a:prstClr val="white"/>
                </a:solidFill>
              </a:rPr>
              <a:t>	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Apollo 17 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 Landing site: </a:t>
            </a:r>
            <a:r>
              <a:rPr lang="en-US" dirty="0" smtClean="0">
                <a:solidFill>
                  <a:prstClr val="white"/>
                </a:solidFill>
              </a:rPr>
              <a:t>Taurus–Littrow- southern edge of Mare Serenitatis, east of Mare </a:t>
            </a:r>
            <a:r>
              <a:rPr lang="en-US" dirty="0" err="1" smtClean="0">
                <a:solidFill>
                  <a:prstClr val="white"/>
                </a:solidFill>
              </a:rPr>
              <a:t>Imbrium</a:t>
            </a:r>
            <a:endParaRPr lang="en-US" dirty="0">
              <a:solidFill>
                <a:prstClr val="white"/>
              </a:solidFill>
            </a:endParaRPr>
          </a:p>
          <a:p>
            <a:pPr lvl="1"/>
            <a:r>
              <a:rPr lang="en-US" dirty="0" smtClean="0">
                <a:solidFill>
                  <a:prstClr val="white"/>
                </a:solidFill>
              </a:rPr>
              <a:t>Determine </a:t>
            </a:r>
            <a:r>
              <a:rPr lang="en-US" dirty="0">
                <a:solidFill>
                  <a:prstClr val="white"/>
                </a:solidFill>
              </a:rPr>
              <a:t>if it is fact </a:t>
            </a:r>
            <a:r>
              <a:rPr lang="en-US" dirty="0" err="1">
                <a:solidFill>
                  <a:prstClr val="white"/>
                </a:solidFill>
              </a:rPr>
              <a:t>Imbrium</a:t>
            </a:r>
            <a:r>
              <a:rPr lang="en-US" dirty="0">
                <a:solidFill>
                  <a:prstClr val="white"/>
                </a:solidFill>
              </a:rPr>
              <a:t> in nature or from the nearby Sculptured Hills formation</a:t>
            </a:r>
          </a:p>
          <a:p>
            <a:pPr marL="285750" lvl="0" indent="-285750"/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827" y="4588357"/>
            <a:ext cx="1865565" cy="1852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794" y="4617196"/>
            <a:ext cx="1848670" cy="1848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642" y="4687306"/>
            <a:ext cx="2194879" cy="1778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4913" y="6448006"/>
            <a:ext cx="247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Apollo 15: 15445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6281" y="6431104"/>
            <a:ext cx="247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Apollo 17: 76055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4327" y="6465866"/>
            <a:ext cx="247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Apollo 15: 15455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99" y="6243342"/>
            <a:ext cx="481626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Methods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5169" y="1394460"/>
                <a:ext cx="6064876" cy="512090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aseline="30000" dirty="0" smtClean="0">
                    <a:solidFill>
                      <a:prstClr val="white"/>
                    </a:solidFill>
                    <a:ea typeface="Times New Roman" panose="02020603050405020304" pitchFamily="18" charset="0"/>
                  </a:rPr>
                  <a:t>40</a:t>
                </a:r>
                <a:r>
                  <a:rPr lang="en-US" dirty="0">
                    <a:solidFill>
                      <a:prstClr val="white"/>
                    </a:solidFill>
                    <a:ea typeface="Times New Roman" panose="02020603050405020304" pitchFamily="18" charset="0"/>
                  </a:rPr>
                  <a:t>Ar-</a:t>
                </a:r>
                <a:r>
                  <a:rPr lang="en-US" baseline="30000" dirty="0">
                    <a:solidFill>
                      <a:prstClr val="white"/>
                    </a:solidFill>
                    <a:ea typeface="Times New Roman" panose="02020603050405020304" pitchFamily="18" charset="0"/>
                  </a:rPr>
                  <a:t>39</a:t>
                </a:r>
                <a:r>
                  <a:rPr lang="en-US" dirty="0">
                    <a:solidFill>
                      <a:prstClr val="white"/>
                    </a:solidFill>
                    <a:ea typeface="Times New Roman" panose="02020603050405020304" pitchFamily="18" charset="0"/>
                  </a:rPr>
                  <a:t>Ar </a:t>
                </a:r>
                <a:r>
                  <a:rPr lang="en-US" dirty="0" smtClean="0">
                    <a:solidFill>
                      <a:prstClr val="white"/>
                    </a:solidFill>
                    <a:ea typeface="Times New Roman" panose="02020603050405020304" pitchFamily="18" charset="0"/>
                  </a:rPr>
                  <a:t>technique</a:t>
                </a:r>
              </a:p>
              <a:p>
                <a:pPr lvl="1"/>
                <a:r>
                  <a:rPr lang="en-US" dirty="0" smtClean="0">
                    <a:solidFill>
                      <a:prstClr val="white"/>
                    </a:solidFill>
                    <a:ea typeface="Times New Roman" panose="02020603050405020304" pitchFamily="18" charset="0"/>
                  </a:rPr>
                  <a:t>Based on the decay of radioactive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sPre>
                  </m:oMath>
                </a14:m>
                <a:r>
                  <a:rPr lang="en-US" dirty="0" smtClean="0">
                    <a:solidFill>
                      <a:prstClr val="white"/>
                    </a:solidFill>
                    <a:ea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</m:sPre>
                  </m:oMath>
                </a14:m>
                <a:r>
                  <a:rPr lang="en-US" dirty="0" smtClean="0">
                    <a:solidFill>
                      <a:prstClr val="white"/>
                    </a:solidFill>
                    <a:ea typeface="Times New Roman" panose="02020603050405020304" pitchFamily="18" charset="0"/>
                  </a:rPr>
                  <a:t>(half-life  1250Ma)</a:t>
                </a:r>
              </a:p>
              <a:p>
                <a:r>
                  <a:rPr lang="en-US" dirty="0">
                    <a:solidFill>
                      <a:prstClr val="white"/>
                    </a:solidFill>
                  </a:rPr>
                  <a:t>N</a:t>
                </a:r>
                <a:r>
                  <a:rPr lang="en-US" dirty="0" smtClean="0">
                    <a:solidFill>
                      <a:prstClr val="white"/>
                    </a:solidFill>
                  </a:rPr>
                  <a:t>eutron </a:t>
                </a:r>
                <a:r>
                  <a:rPr lang="en-US" dirty="0">
                    <a:solidFill>
                      <a:prstClr val="white"/>
                    </a:solidFill>
                  </a:rPr>
                  <a:t>irradiation from a nuclear reactor to </a:t>
                </a:r>
                <a:r>
                  <a:rPr lang="en-US" dirty="0" smtClean="0">
                    <a:solidFill>
                      <a:prstClr val="white"/>
                    </a:solidFill>
                  </a:rPr>
                  <a:t>convert stable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sPre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white"/>
                    </a:solidFill>
                  </a:rPr>
                  <a:t>into </a:t>
                </a:r>
                <a:r>
                  <a:rPr lang="en-US" dirty="0">
                    <a:solidFill>
                      <a:prstClr val="white"/>
                    </a:solidFill>
                  </a:rPr>
                  <a:t>the radioactive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</m:sPre>
                  </m:oMath>
                </a14:m>
                <a:endParaRPr lang="en-US" dirty="0" smtClean="0">
                  <a:solidFill>
                    <a:prstClr val="white"/>
                  </a:solidFill>
                </a:endParaRPr>
              </a:p>
              <a:p>
                <a:r>
                  <a:rPr lang="en-US" dirty="0" smtClean="0">
                    <a:solidFill>
                      <a:prstClr val="white"/>
                    </a:solidFill>
                  </a:rPr>
                  <a:t> A standard </a:t>
                </a:r>
                <a:r>
                  <a:rPr lang="en-US" dirty="0">
                    <a:solidFill>
                      <a:prstClr val="white"/>
                    </a:solidFill>
                  </a:rPr>
                  <a:t>of </a:t>
                </a:r>
                <a:r>
                  <a:rPr lang="en-US" dirty="0" smtClean="0">
                    <a:solidFill>
                      <a:prstClr val="white"/>
                    </a:solidFill>
                  </a:rPr>
                  <a:t>known </a:t>
                </a:r>
                <a:r>
                  <a:rPr lang="en-US" dirty="0">
                    <a:solidFill>
                      <a:prstClr val="white"/>
                    </a:solidFill>
                  </a:rPr>
                  <a:t>age is co-irradiated with unknown </a:t>
                </a:r>
                <a:r>
                  <a:rPr lang="en-US" dirty="0" smtClean="0">
                    <a:solidFill>
                      <a:prstClr val="white"/>
                    </a:solidFill>
                  </a:rPr>
                  <a:t>samples</a:t>
                </a:r>
              </a:p>
              <a:p>
                <a:r>
                  <a:rPr lang="en-US" dirty="0">
                    <a:solidFill>
                      <a:prstClr val="white"/>
                    </a:solidFill>
                  </a:rPr>
                  <a:t>U</a:t>
                </a:r>
                <a:r>
                  <a:rPr lang="en-US" dirty="0" smtClean="0">
                    <a:solidFill>
                      <a:prstClr val="white"/>
                    </a:solidFill>
                  </a:rPr>
                  <a:t>se </a:t>
                </a:r>
                <a:r>
                  <a:rPr lang="en-US" dirty="0">
                    <a:solidFill>
                      <a:prstClr val="white"/>
                    </a:solidFill>
                  </a:rPr>
                  <a:t>a single measurement of argon isotopes to calculate </a:t>
                </a:r>
                <a:r>
                  <a:rPr lang="en-US" dirty="0" smtClean="0">
                    <a:solidFill>
                      <a:prstClr val="white"/>
                    </a:solidFill>
                  </a:rPr>
                  <a:t>the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sPre>
                  </m:oMath>
                </a14:m>
                <a:r>
                  <a:rPr lang="en-US" dirty="0">
                    <a:solidFill>
                      <a:prstClr val="white"/>
                    </a:solidFill>
                  </a:rPr>
                  <a:t>/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𝐴𝑟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sPre>
                  </m:oMath>
                </a14:m>
                <a:r>
                  <a:rPr lang="en-US" dirty="0" smtClean="0">
                    <a:solidFill>
                      <a:prstClr val="white"/>
                    </a:solidFill>
                  </a:rPr>
                  <a:t> ratio, to </a:t>
                </a:r>
                <a:r>
                  <a:rPr lang="en-US" dirty="0">
                    <a:solidFill>
                      <a:prstClr val="white"/>
                    </a:solidFill>
                  </a:rPr>
                  <a:t>calculate the age of </a:t>
                </a:r>
                <a:r>
                  <a:rPr lang="en-US" dirty="0" smtClean="0">
                    <a:solidFill>
                      <a:prstClr val="white"/>
                    </a:solidFill>
                  </a:rPr>
                  <a:t>the lunar sample </a:t>
                </a:r>
              </a:p>
              <a:p>
                <a:pPr lvl="1"/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𝐴𝑟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sPre>
                  </m:oMath>
                </a14:m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dirty="0">
                    <a:solidFill>
                      <a:prstClr val="white"/>
                    </a:solidFill>
                  </a:rPr>
                  <a:t>refers to </a:t>
                </a:r>
                <a:r>
                  <a:rPr lang="en-US" dirty="0" smtClean="0">
                    <a:solidFill>
                      <a:prstClr val="white"/>
                    </a:solidFill>
                  </a:rPr>
                  <a:t>the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</m:sPre>
                    <m:r>
                      <a:rPr lang="en-US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white"/>
                    </a:solidFill>
                  </a:rPr>
                  <a:t> produced </a:t>
                </a:r>
                <a:r>
                  <a:rPr lang="en-US" dirty="0">
                    <a:solidFill>
                      <a:prstClr val="white"/>
                    </a:solidFill>
                  </a:rPr>
                  <a:t>from radioactive decay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sPre>
                  </m:oMath>
                </a14:m>
                <a:endParaRPr lang="en-US" dirty="0">
                  <a:solidFill>
                    <a:prstClr val="white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169" y="1394460"/>
                <a:ext cx="6064876" cy="5120909"/>
              </a:xfrm>
              <a:blipFill rotWithShape="0">
                <a:blip r:embed="rId2"/>
                <a:stretch>
                  <a:fillRect l="-1610" t="-2381" r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30" y="2295629"/>
            <a:ext cx="4863628" cy="2344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10" y="6310284"/>
            <a:ext cx="481626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01" y="33699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Apollo 15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6868" y="1662553"/>
            <a:ext cx="47351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Sample </a:t>
            </a:r>
            <a:r>
              <a:rPr lang="en-US" sz="2800" dirty="0" smtClean="0">
                <a:solidFill>
                  <a:schemeClr val="bg1"/>
                </a:solidFill>
              </a:rPr>
              <a:t>15445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Diffusion pattern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Substantial loss of gas around 1250Ma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Highest age is the lower limit of crystallization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Definitive age difficult to determine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Likely </a:t>
            </a:r>
            <a:r>
              <a:rPr lang="en-US" sz="2800" dirty="0" smtClean="0">
                <a:solidFill>
                  <a:schemeClr val="bg1"/>
                </a:solidFill>
              </a:rPr>
              <a:t>an underestimate based on gas loss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556392"/>
              </p:ext>
            </p:extLst>
          </p:nvPr>
        </p:nvGraphicFramePr>
        <p:xfrm>
          <a:off x="404264" y="1896750"/>
          <a:ext cx="6949574" cy="367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5" y="6310284"/>
            <a:ext cx="481626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Apollo 15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8021" y="1710678"/>
            <a:ext cx="4914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Sample 15455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Diffusion </a:t>
            </a:r>
            <a:r>
              <a:rPr lang="en-US" sz="2800" dirty="0" smtClean="0">
                <a:solidFill>
                  <a:schemeClr val="bg1"/>
                </a:solidFill>
              </a:rPr>
              <a:t>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Substantial gas loss ~1500Ma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Age also difficult to determine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38647"/>
              </p:ext>
            </p:extLst>
          </p:nvPr>
        </p:nvGraphicFramePr>
        <p:xfrm>
          <a:off x="434887" y="1710678"/>
          <a:ext cx="6423114" cy="3436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0" y="6310284"/>
            <a:ext cx="481626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Apollo 15 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65" y="1690688"/>
            <a:ext cx="11075670" cy="37490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Both splits of sample 15445 contain distinctive diffusion patterns, with a large portion of gas being lost in the early </a:t>
            </a:r>
            <a:r>
              <a:rPr lang="en-US" dirty="0" smtClean="0">
                <a:solidFill>
                  <a:schemeClr val="bg1"/>
                </a:solidFill>
              </a:rPr>
              <a:t>steps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uggests </a:t>
            </a:r>
            <a:r>
              <a:rPr lang="en-US" dirty="0">
                <a:solidFill>
                  <a:schemeClr val="bg1"/>
                </a:solidFill>
              </a:rPr>
              <a:t>a single, prominent heating event at ~1250Ma for both </a:t>
            </a:r>
            <a:r>
              <a:rPr lang="en-US" dirty="0" smtClean="0">
                <a:solidFill>
                  <a:schemeClr val="bg1"/>
                </a:solidFill>
              </a:rPr>
              <a:t>splits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Definitive age difficult to determine- lack of plateau</a:t>
            </a:r>
          </a:p>
          <a:p>
            <a:r>
              <a:rPr lang="en-US" dirty="0">
                <a:solidFill>
                  <a:schemeClr val="bg1"/>
                </a:solidFill>
              </a:rPr>
              <a:t>The other Apollo 15 sample, 15455,28,BS39, also displays substantial outgassing at ~</a:t>
            </a:r>
            <a:r>
              <a:rPr lang="en-US" dirty="0" smtClean="0">
                <a:solidFill>
                  <a:schemeClr val="bg1"/>
                </a:solidFill>
              </a:rPr>
              <a:t>1250Ma, still </a:t>
            </a:r>
            <a:r>
              <a:rPr lang="en-US" dirty="0">
                <a:solidFill>
                  <a:schemeClr val="bg1"/>
                </a:solidFill>
              </a:rPr>
              <a:t>an underestimate of the true age of the </a:t>
            </a:r>
            <a:r>
              <a:rPr lang="en-US" dirty="0" smtClean="0">
                <a:solidFill>
                  <a:schemeClr val="bg1"/>
                </a:solidFill>
              </a:rPr>
              <a:t>sample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Consistent with </a:t>
            </a:r>
            <a:r>
              <a:rPr lang="en-US" dirty="0" err="1" smtClean="0">
                <a:solidFill>
                  <a:schemeClr val="bg1"/>
                </a:solidFill>
              </a:rPr>
              <a:t>Imbrium</a:t>
            </a:r>
            <a:r>
              <a:rPr lang="en-US" dirty="0" smtClean="0">
                <a:solidFill>
                  <a:schemeClr val="bg1"/>
                </a:solidFill>
              </a:rPr>
              <a:t> 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9" y="6320243"/>
            <a:ext cx="481626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Apollo 17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3817" y="1944388"/>
            <a:ext cx="47165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Sample 76055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Only sample with strong plateau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Two very different 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3.930Ga vs. 4.003Ga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930145"/>
              </p:ext>
            </p:extLst>
          </p:nvPr>
        </p:nvGraphicFramePr>
        <p:xfrm>
          <a:off x="371237" y="1944388"/>
          <a:ext cx="6692503" cy="362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4" y="6297405"/>
            <a:ext cx="481626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Apollo 17 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76055 </a:t>
            </a:r>
            <a:r>
              <a:rPr lang="en-US" dirty="0">
                <a:solidFill>
                  <a:prstClr val="white"/>
                </a:solidFill>
              </a:rPr>
              <a:t>splits BS42/43 give an encouraging plateau like </a:t>
            </a:r>
            <a:r>
              <a:rPr lang="en-US" dirty="0" smtClean="0">
                <a:solidFill>
                  <a:prstClr val="white"/>
                </a:solidFill>
              </a:rPr>
              <a:t>structure </a:t>
            </a:r>
            <a:endParaRPr lang="en-US" dirty="0" smtClean="0">
              <a:solidFill>
                <a:prstClr val="white"/>
              </a:solidFill>
            </a:endParaRPr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Distinctly different ages</a:t>
            </a:r>
          </a:p>
          <a:p>
            <a:pPr lvl="1"/>
            <a:r>
              <a:rPr lang="en-US" dirty="0" smtClean="0">
                <a:solidFill>
                  <a:prstClr val="white"/>
                </a:solidFill>
              </a:rPr>
              <a:t>One within the rage for </a:t>
            </a:r>
            <a:r>
              <a:rPr lang="en-US" dirty="0" err="1" smtClean="0">
                <a:solidFill>
                  <a:prstClr val="white"/>
                </a:solidFill>
              </a:rPr>
              <a:t>Imbrium</a:t>
            </a:r>
            <a:r>
              <a:rPr lang="en-US" dirty="0" smtClean="0">
                <a:solidFill>
                  <a:prstClr val="white"/>
                </a:solidFill>
              </a:rPr>
              <a:t>, one a bit too old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Suggests that 76055 is not th</a:t>
            </a:r>
            <a:r>
              <a:rPr lang="en-US" dirty="0" smtClean="0">
                <a:solidFill>
                  <a:schemeClr val="bg1"/>
                </a:solidFill>
              </a:rPr>
              <a:t>e product of the </a:t>
            </a:r>
            <a:r>
              <a:rPr lang="en-US" dirty="0" err="1" smtClean="0">
                <a:solidFill>
                  <a:schemeClr val="bg1"/>
                </a:solidFill>
              </a:rPr>
              <a:t>Imbrium</a:t>
            </a:r>
            <a:r>
              <a:rPr lang="en-US" dirty="0" smtClean="0">
                <a:solidFill>
                  <a:schemeClr val="bg1"/>
                </a:solidFill>
              </a:rPr>
              <a:t> Impact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Probably ejected from another region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ifferent impact event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1" y="6297406"/>
            <a:ext cx="481626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8541</TotalTime>
  <Words>345</Words>
  <Application>Microsoft Office PowerPoint</Application>
  <PresentationFormat>Widescreen</PresentationFormat>
  <Paragraphs>72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Verdana</vt:lpstr>
      <vt:lpstr>Office Theme</vt:lpstr>
      <vt:lpstr>40Ar-39Ar Dating of Apollo Impact Melts- Searching for Imbrium</vt:lpstr>
      <vt:lpstr>Background</vt:lpstr>
      <vt:lpstr>Objectives</vt:lpstr>
      <vt:lpstr>Methods</vt:lpstr>
      <vt:lpstr>Apollo 15 Results</vt:lpstr>
      <vt:lpstr>Apollo 15 Results</vt:lpstr>
      <vt:lpstr>Apollo 15 Conclusions</vt:lpstr>
      <vt:lpstr>Apollo 17 Results</vt:lpstr>
      <vt:lpstr>Apollo 17 Conclusions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40Ar-39Ar dating of Apollo impact melts – searching for Imbrium</dc:title>
  <dc:creator>Laura13</dc:creator>
  <cp:lastModifiedBy>Laura13</cp:lastModifiedBy>
  <cp:revision>42</cp:revision>
  <dcterms:created xsi:type="dcterms:W3CDTF">2017-01-24T02:53:26Z</dcterms:created>
  <dcterms:modified xsi:type="dcterms:W3CDTF">2017-04-07T21:40:20Z</dcterms:modified>
</cp:coreProperties>
</file>